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8"/>
  </p:notesMasterIdLst>
  <p:sldIdLst>
    <p:sldId id="267" r:id="rId2"/>
    <p:sldId id="271" r:id="rId3"/>
    <p:sldId id="275" r:id="rId4"/>
    <p:sldId id="272" r:id="rId5"/>
    <p:sldId id="273" r:id="rId6"/>
    <p:sldId id="274" r:id="rId7"/>
    <p:sldId id="276" r:id="rId8"/>
    <p:sldId id="277"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60"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B968"/>
    <a:srgbClr val="5BB764"/>
    <a:srgbClr val="74C372"/>
    <a:srgbClr val="6CBF6E"/>
    <a:srgbClr val="6CC070"/>
    <a:srgbClr val="6388D9"/>
    <a:srgbClr val="7199D8"/>
    <a:srgbClr val="5999FF"/>
    <a:srgbClr val="4E7CD0"/>
    <a:srgbClr val="5F7A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4"/>
    <p:restoredTop sz="69241" autoAdjust="0"/>
  </p:normalViewPr>
  <p:slideViewPr>
    <p:cSldViewPr snapToGrid="0" snapToObjects="1">
      <p:cViewPr varScale="1">
        <p:scale>
          <a:sx n="87" d="100"/>
          <a:sy n="87" d="100"/>
        </p:scale>
        <p:origin x="248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C284A1-72D6-254A-81B3-1F0810DA4DF1}"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zh-CN" altLang="en-US"/>
        </a:p>
      </dgm:t>
    </dgm:pt>
    <dgm:pt modelId="{A71C99F1-9D0E-364E-81A9-56C25A07F9FA}">
      <dgm:prSet phldrT="[文本]"/>
      <dgm:spPr/>
      <dgm:t>
        <a:bodyPr/>
        <a:lstStyle/>
        <a:p>
          <a:r>
            <a:rPr lang="en-US" altLang="zh-CN" dirty="0">
              <a:latin typeface="微软雅黑" panose="020B0503020204020204" pitchFamily="34" charset="-122"/>
              <a:ea typeface="微软雅黑" panose="020B0503020204020204" pitchFamily="34" charset="-122"/>
            </a:rPr>
            <a:t>2015.11-2016.2</a:t>
          </a:r>
        </a:p>
        <a:p>
          <a:r>
            <a:rPr lang="zh-CN" altLang="en-US" dirty="0">
              <a:latin typeface="微软雅黑" panose="020B0503020204020204" pitchFamily="34" charset="-122"/>
              <a:ea typeface="微软雅黑" panose="020B0503020204020204" pitchFamily="34" charset="-122"/>
            </a:rPr>
            <a:t>实习</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dgm:t>
    </dgm:pt>
    <dgm:pt modelId="{8BA90033-269D-CD48-82E4-77161D24F135}" type="parTrans" cxnId="{46450565-5EB2-F74D-9321-1E9C1B2039A9}">
      <dgm:prSet/>
      <dgm:spPr/>
      <dgm:t>
        <a:bodyPr/>
        <a:lstStyle/>
        <a:p>
          <a:endParaRPr lang="zh-CN" altLang="en-US">
            <a:latin typeface="微软雅黑" panose="020B0503020204020204" pitchFamily="34" charset="-122"/>
            <a:ea typeface="微软雅黑" panose="020B0503020204020204" pitchFamily="34" charset="-122"/>
          </a:endParaRPr>
        </a:p>
      </dgm:t>
    </dgm:pt>
    <dgm:pt modelId="{8897F863-A8F0-2B44-9F8C-45731FD4658E}" type="sibTrans" cxnId="{46450565-5EB2-F74D-9321-1E9C1B2039A9}">
      <dgm:prSet/>
      <dgm:spPr/>
      <dgm:t>
        <a:bodyPr/>
        <a:lstStyle/>
        <a:p>
          <a:endParaRPr lang="zh-CN" altLang="en-US">
            <a:latin typeface="微软雅黑" panose="020B0503020204020204" pitchFamily="34" charset="-122"/>
            <a:ea typeface="微软雅黑" panose="020B0503020204020204" pitchFamily="34" charset="-122"/>
          </a:endParaRPr>
        </a:p>
      </dgm:t>
    </dgm:pt>
    <dgm:pt modelId="{796A035F-9AB1-A94C-9093-66F2B0E892B3}">
      <dgm:prSet phldrT="[文本]"/>
      <dgm:spPr/>
      <dgm:t>
        <a:bodyPr/>
        <a:lstStyle/>
        <a:p>
          <a:r>
            <a:rPr lang="en-US" altLang="zh-CN" dirty="0">
              <a:latin typeface="微软雅黑" panose="020B0503020204020204" pitchFamily="34" charset="-122"/>
              <a:ea typeface="微软雅黑" panose="020B0503020204020204" pitchFamily="34" charset="-122"/>
            </a:rPr>
            <a:t>2016.6-2018.4</a:t>
          </a:r>
        </a:p>
        <a:p>
          <a:r>
            <a:rPr lang="zh-CN" altLang="en-US" dirty="0">
              <a:latin typeface="微软雅黑" panose="020B0503020204020204" pitchFamily="34" charset="-122"/>
              <a:ea typeface="微软雅黑" panose="020B0503020204020204" pitchFamily="34" charset="-122"/>
            </a:rPr>
            <a:t>业务开发</a:t>
          </a:r>
        </a:p>
      </dgm:t>
    </dgm:pt>
    <dgm:pt modelId="{743BBF1D-3704-9E4D-A8AD-0AFC10C2F1BF}" type="parTrans" cxnId="{283ACD5B-0E98-4442-978C-D1C43FCE28F7}">
      <dgm:prSet/>
      <dgm:spPr/>
      <dgm:t>
        <a:bodyPr/>
        <a:lstStyle/>
        <a:p>
          <a:endParaRPr lang="zh-CN" altLang="en-US">
            <a:latin typeface="微软雅黑" panose="020B0503020204020204" pitchFamily="34" charset="-122"/>
            <a:ea typeface="微软雅黑" panose="020B0503020204020204" pitchFamily="34" charset="-122"/>
          </a:endParaRPr>
        </a:p>
      </dgm:t>
    </dgm:pt>
    <dgm:pt modelId="{F10328E5-55DE-5347-90B0-FC787484E8DC}" type="sibTrans" cxnId="{283ACD5B-0E98-4442-978C-D1C43FCE28F7}">
      <dgm:prSet/>
      <dgm:spPr/>
      <dgm:t>
        <a:bodyPr/>
        <a:lstStyle/>
        <a:p>
          <a:endParaRPr lang="zh-CN" altLang="en-US">
            <a:latin typeface="微软雅黑" panose="020B0503020204020204" pitchFamily="34" charset="-122"/>
            <a:ea typeface="微软雅黑" panose="020B0503020204020204" pitchFamily="34" charset="-122"/>
          </a:endParaRPr>
        </a:p>
      </dgm:t>
    </dgm:pt>
    <dgm:pt modelId="{070385FF-E04A-154A-94AB-ECE95D14FFC4}">
      <dgm:prSet phldrT="[文本]"/>
      <dgm:spPr/>
      <dgm:t>
        <a:bodyPr/>
        <a:lstStyle/>
        <a:p>
          <a:r>
            <a:rPr lang="en-US" altLang="zh-CN" dirty="0">
              <a:latin typeface="微软雅黑" panose="020B0503020204020204" pitchFamily="34" charset="-122"/>
              <a:ea typeface="微软雅黑" panose="020B0503020204020204" pitchFamily="34" charset="-122"/>
            </a:rPr>
            <a:t>        2018.4-</a:t>
          </a:r>
          <a:r>
            <a:rPr lang="zh-CN" altLang="en-US" dirty="0">
              <a:latin typeface="微软雅黑" panose="020B0503020204020204" pitchFamily="34" charset="-122"/>
              <a:ea typeface="微软雅黑" panose="020B0503020204020204" pitchFamily="34" charset="-122"/>
            </a:rPr>
            <a:t>至今</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团队管理、业务开发</a:t>
          </a:r>
        </a:p>
      </dgm:t>
    </dgm:pt>
    <dgm:pt modelId="{70DAFCEB-6314-BA4B-A43B-7EF1C40E1302}" type="parTrans" cxnId="{C77C3502-961C-A849-B47E-649E1C784401}">
      <dgm:prSet/>
      <dgm:spPr/>
      <dgm:t>
        <a:bodyPr/>
        <a:lstStyle/>
        <a:p>
          <a:endParaRPr lang="zh-CN" altLang="en-US">
            <a:latin typeface="微软雅黑" panose="020B0503020204020204" pitchFamily="34" charset="-122"/>
            <a:ea typeface="微软雅黑" panose="020B0503020204020204" pitchFamily="34" charset="-122"/>
          </a:endParaRPr>
        </a:p>
      </dgm:t>
    </dgm:pt>
    <dgm:pt modelId="{21FA475E-4A77-9B40-9AD6-A3F6898BB022}" type="sibTrans" cxnId="{C77C3502-961C-A849-B47E-649E1C784401}">
      <dgm:prSet/>
      <dgm:spPr/>
      <dgm:t>
        <a:bodyPr/>
        <a:lstStyle/>
        <a:p>
          <a:endParaRPr lang="zh-CN" altLang="en-US">
            <a:latin typeface="微软雅黑" panose="020B0503020204020204" pitchFamily="34" charset="-122"/>
            <a:ea typeface="微软雅黑" panose="020B0503020204020204" pitchFamily="34" charset="-122"/>
          </a:endParaRPr>
        </a:p>
      </dgm:t>
    </dgm:pt>
    <dgm:pt modelId="{FEA5A3B0-25CD-2E48-9D8F-8D86AA79944D}" type="pres">
      <dgm:prSet presAssocID="{AEC284A1-72D6-254A-81B3-1F0810DA4DF1}" presName="rootnode" presStyleCnt="0">
        <dgm:presLayoutVars>
          <dgm:chMax/>
          <dgm:chPref/>
          <dgm:dir/>
          <dgm:animLvl val="lvl"/>
        </dgm:presLayoutVars>
      </dgm:prSet>
      <dgm:spPr/>
    </dgm:pt>
    <dgm:pt modelId="{AE4959DE-A53A-5043-9167-4374C16A7F4D}" type="pres">
      <dgm:prSet presAssocID="{A71C99F1-9D0E-364E-81A9-56C25A07F9FA}" presName="composite" presStyleCnt="0"/>
      <dgm:spPr/>
    </dgm:pt>
    <dgm:pt modelId="{48243E25-1904-5445-B84B-9296DBC20F28}" type="pres">
      <dgm:prSet presAssocID="{A71C99F1-9D0E-364E-81A9-56C25A07F9FA}" presName="LShape" presStyleLbl="alignNode1" presStyleIdx="0" presStyleCnt="5"/>
      <dgm:spPr>
        <a:solidFill>
          <a:srgbClr val="00B050"/>
        </a:solidFill>
        <a:ln>
          <a:noFill/>
        </a:ln>
      </dgm:spPr>
    </dgm:pt>
    <dgm:pt modelId="{60A9E41B-8939-6D40-84DF-D369E711DC3E}" type="pres">
      <dgm:prSet presAssocID="{A71C99F1-9D0E-364E-81A9-56C25A07F9FA}" presName="ParentText" presStyleLbl="revTx" presStyleIdx="0" presStyleCnt="3">
        <dgm:presLayoutVars>
          <dgm:chMax val="0"/>
          <dgm:chPref val="0"/>
          <dgm:bulletEnabled val="1"/>
        </dgm:presLayoutVars>
      </dgm:prSet>
      <dgm:spPr/>
    </dgm:pt>
    <dgm:pt modelId="{B642553A-8CCA-0B43-9475-B70A65061D9A}" type="pres">
      <dgm:prSet presAssocID="{A71C99F1-9D0E-364E-81A9-56C25A07F9FA}" presName="Triangle" presStyleLbl="alignNode1" presStyleIdx="1" presStyleCnt="5"/>
      <dgm:spPr>
        <a:solidFill>
          <a:srgbClr val="FF5900"/>
        </a:solidFill>
        <a:ln>
          <a:noFill/>
        </a:ln>
      </dgm:spPr>
    </dgm:pt>
    <dgm:pt modelId="{38417335-A629-9B44-8A48-3BAC378FC18C}" type="pres">
      <dgm:prSet presAssocID="{8897F863-A8F0-2B44-9F8C-45731FD4658E}" presName="sibTrans" presStyleCnt="0"/>
      <dgm:spPr/>
    </dgm:pt>
    <dgm:pt modelId="{11C8FF85-B598-AC4E-827B-6B90E9710C71}" type="pres">
      <dgm:prSet presAssocID="{8897F863-A8F0-2B44-9F8C-45731FD4658E}" presName="space" presStyleCnt="0"/>
      <dgm:spPr/>
    </dgm:pt>
    <dgm:pt modelId="{B7AF7B8E-63B8-204A-BCB2-F788F49D0AC7}" type="pres">
      <dgm:prSet presAssocID="{796A035F-9AB1-A94C-9093-66F2B0E892B3}" presName="composite" presStyleCnt="0"/>
      <dgm:spPr/>
    </dgm:pt>
    <dgm:pt modelId="{8BB1458C-18FA-DC42-B3C5-449431308749}" type="pres">
      <dgm:prSet presAssocID="{796A035F-9AB1-A94C-9093-66F2B0E892B3}" presName="LShape" presStyleLbl="alignNode1" presStyleIdx="2" presStyleCnt="5"/>
      <dgm:spPr>
        <a:solidFill>
          <a:srgbClr val="FF5900"/>
        </a:solidFill>
        <a:ln>
          <a:noFill/>
        </a:ln>
      </dgm:spPr>
    </dgm:pt>
    <dgm:pt modelId="{FA7B3B5F-734F-734A-9ADA-5930A5F3F04D}" type="pres">
      <dgm:prSet presAssocID="{796A035F-9AB1-A94C-9093-66F2B0E892B3}" presName="ParentText" presStyleLbl="revTx" presStyleIdx="1" presStyleCnt="3">
        <dgm:presLayoutVars>
          <dgm:chMax val="0"/>
          <dgm:chPref val="0"/>
          <dgm:bulletEnabled val="1"/>
        </dgm:presLayoutVars>
      </dgm:prSet>
      <dgm:spPr/>
    </dgm:pt>
    <dgm:pt modelId="{E3774CC0-ADEC-E640-90D4-3106758BCDBA}" type="pres">
      <dgm:prSet presAssocID="{796A035F-9AB1-A94C-9093-66F2B0E892B3}" presName="Triangle" presStyleLbl="alignNode1" presStyleIdx="3" presStyleCnt="5"/>
      <dgm:spPr>
        <a:solidFill>
          <a:schemeClr val="accent4">
            <a:lumMod val="60000"/>
            <a:lumOff val="40000"/>
          </a:schemeClr>
        </a:solidFill>
        <a:ln>
          <a:noFill/>
        </a:ln>
      </dgm:spPr>
    </dgm:pt>
    <dgm:pt modelId="{227A8E0F-CE37-1A45-BF3B-6FC442C3D8AC}" type="pres">
      <dgm:prSet presAssocID="{F10328E5-55DE-5347-90B0-FC787484E8DC}" presName="sibTrans" presStyleCnt="0"/>
      <dgm:spPr/>
    </dgm:pt>
    <dgm:pt modelId="{85D2E132-1D3A-5F4C-A472-736C54E810D4}" type="pres">
      <dgm:prSet presAssocID="{F10328E5-55DE-5347-90B0-FC787484E8DC}" presName="space" presStyleCnt="0"/>
      <dgm:spPr/>
    </dgm:pt>
    <dgm:pt modelId="{D5054F3E-6C02-FC4E-A83D-A71E87B80257}" type="pres">
      <dgm:prSet presAssocID="{070385FF-E04A-154A-94AB-ECE95D14FFC4}" presName="composite" presStyleCnt="0"/>
      <dgm:spPr/>
    </dgm:pt>
    <dgm:pt modelId="{B4C7F484-F08F-8A43-A464-008406C19BD5}" type="pres">
      <dgm:prSet presAssocID="{070385FF-E04A-154A-94AB-ECE95D14FFC4}" presName="LShape" presStyleLbl="alignNode1" presStyleIdx="4" presStyleCnt="5"/>
      <dgm:spPr>
        <a:solidFill>
          <a:schemeClr val="accent4">
            <a:lumMod val="60000"/>
            <a:lumOff val="40000"/>
          </a:schemeClr>
        </a:solidFill>
        <a:ln>
          <a:noFill/>
        </a:ln>
      </dgm:spPr>
    </dgm:pt>
    <dgm:pt modelId="{05CEB913-BB20-874F-A73F-EE988D09ABFD}" type="pres">
      <dgm:prSet presAssocID="{070385FF-E04A-154A-94AB-ECE95D14FFC4}" presName="ParentText" presStyleLbl="revTx" presStyleIdx="2" presStyleCnt="3" custScaleX="151840">
        <dgm:presLayoutVars>
          <dgm:chMax val="0"/>
          <dgm:chPref val="0"/>
          <dgm:bulletEnabled val="1"/>
        </dgm:presLayoutVars>
      </dgm:prSet>
      <dgm:spPr/>
    </dgm:pt>
  </dgm:ptLst>
  <dgm:cxnLst>
    <dgm:cxn modelId="{C77C3502-961C-A849-B47E-649E1C784401}" srcId="{AEC284A1-72D6-254A-81B3-1F0810DA4DF1}" destId="{070385FF-E04A-154A-94AB-ECE95D14FFC4}" srcOrd="2" destOrd="0" parTransId="{70DAFCEB-6314-BA4B-A43B-7EF1C40E1302}" sibTransId="{21FA475E-4A77-9B40-9AD6-A3F6898BB022}"/>
    <dgm:cxn modelId="{283ACD5B-0E98-4442-978C-D1C43FCE28F7}" srcId="{AEC284A1-72D6-254A-81B3-1F0810DA4DF1}" destId="{796A035F-9AB1-A94C-9093-66F2B0E892B3}" srcOrd="1" destOrd="0" parTransId="{743BBF1D-3704-9E4D-A8AD-0AFC10C2F1BF}" sibTransId="{F10328E5-55DE-5347-90B0-FC787484E8DC}"/>
    <dgm:cxn modelId="{03174D5C-3F3F-A943-B8C2-F8793D2C1E38}" type="presOf" srcId="{A71C99F1-9D0E-364E-81A9-56C25A07F9FA}" destId="{60A9E41B-8939-6D40-84DF-D369E711DC3E}" srcOrd="0" destOrd="0" presId="urn:microsoft.com/office/officeart/2009/3/layout/StepUpProcess"/>
    <dgm:cxn modelId="{46450565-5EB2-F74D-9321-1E9C1B2039A9}" srcId="{AEC284A1-72D6-254A-81B3-1F0810DA4DF1}" destId="{A71C99F1-9D0E-364E-81A9-56C25A07F9FA}" srcOrd="0" destOrd="0" parTransId="{8BA90033-269D-CD48-82E4-77161D24F135}" sibTransId="{8897F863-A8F0-2B44-9F8C-45731FD4658E}"/>
    <dgm:cxn modelId="{E19E606A-D2E4-B048-9549-2DC92F6678D4}" type="presOf" srcId="{AEC284A1-72D6-254A-81B3-1F0810DA4DF1}" destId="{FEA5A3B0-25CD-2E48-9D8F-8D86AA79944D}" srcOrd="0" destOrd="0" presId="urn:microsoft.com/office/officeart/2009/3/layout/StepUpProcess"/>
    <dgm:cxn modelId="{4D3598AF-D1B7-BF48-9213-FDA418A8D097}" type="presOf" srcId="{796A035F-9AB1-A94C-9093-66F2B0E892B3}" destId="{FA7B3B5F-734F-734A-9ADA-5930A5F3F04D}" srcOrd="0" destOrd="0" presId="urn:microsoft.com/office/officeart/2009/3/layout/StepUpProcess"/>
    <dgm:cxn modelId="{7F68E6F4-1A7B-BE4E-8D5D-219036209F12}" type="presOf" srcId="{070385FF-E04A-154A-94AB-ECE95D14FFC4}" destId="{05CEB913-BB20-874F-A73F-EE988D09ABFD}" srcOrd="0" destOrd="0" presId="urn:microsoft.com/office/officeart/2009/3/layout/StepUpProcess"/>
    <dgm:cxn modelId="{67E72A64-5CBB-824C-95A5-FB9EA04343C2}" type="presParOf" srcId="{FEA5A3B0-25CD-2E48-9D8F-8D86AA79944D}" destId="{AE4959DE-A53A-5043-9167-4374C16A7F4D}" srcOrd="0" destOrd="0" presId="urn:microsoft.com/office/officeart/2009/3/layout/StepUpProcess"/>
    <dgm:cxn modelId="{9091A653-5DC7-CF4E-9629-ADDCFD198569}" type="presParOf" srcId="{AE4959DE-A53A-5043-9167-4374C16A7F4D}" destId="{48243E25-1904-5445-B84B-9296DBC20F28}" srcOrd="0" destOrd="0" presId="urn:microsoft.com/office/officeart/2009/3/layout/StepUpProcess"/>
    <dgm:cxn modelId="{E1D4D6D1-C72A-2248-87E1-022DFE76D958}" type="presParOf" srcId="{AE4959DE-A53A-5043-9167-4374C16A7F4D}" destId="{60A9E41B-8939-6D40-84DF-D369E711DC3E}" srcOrd="1" destOrd="0" presId="urn:microsoft.com/office/officeart/2009/3/layout/StepUpProcess"/>
    <dgm:cxn modelId="{80F6BEAF-01AC-5748-902B-0B84104596FC}" type="presParOf" srcId="{AE4959DE-A53A-5043-9167-4374C16A7F4D}" destId="{B642553A-8CCA-0B43-9475-B70A65061D9A}" srcOrd="2" destOrd="0" presId="urn:microsoft.com/office/officeart/2009/3/layout/StepUpProcess"/>
    <dgm:cxn modelId="{B918202F-B68F-0747-8AA5-F17BDE5488EE}" type="presParOf" srcId="{FEA5A3B0-25CD-2E48-9D8F-8D86AA79944D}" destId="{38417335-A629-9B44-8A48-3BAC378FC18C}" srcOrd="1" destOrd="0" presId="urn:microsoft.com/office/officeart/2009/3/layout/StepUpProcess"/>
    <dgm:cxn modelId="{840FBF8E-7AA7-D143-8D21-2F764EF5A329}" type="presParOf" srcId="{38417335-A629-9B44-8A48-3BAC378FC18C}" destId="{11C8FF85-B598-AC4E-827B-6B90E9710C71}" srcOrd="0" destOrd="0" presId="urn:microsoft.com/office/officeart/2009/3/layout/StepUpProcess"/>
    <dgm:cxn modelId="{EC4F9F82-AB45-484E-80CF-61C748E4620B}" type="presParOf" srcId="{FEA5A3B0-25CD-2E48-9D8F-8D86AA79944D}" destId="{B7AF7B8E-63B8-204A-BCB2-F788F49D0AC7}" srcOrd="2" destOrd="0" presId="urn:microsoft.com/office/officeart/2009/3/layout/StepUpProcess"/>
    <dgm:cxn modelId="{3A8C305E-089A-D54B-BC9F-E12998B72BE9}" type="presParOf" srcId="{B7AF7B8E-63B8-204A-BCB2-F788F49D0AC7}" destId="{8BB1458C-18FA-DC42-B3C5-449431308749}" srcOrd="0" destOrd="0" presId="urn:microsoft.com/office/officeart/2009/3/layout/StepUpProcess"/>
    <dgm:cxn modelId="{B723A92E-EBDA-E646-B18E-143DB0A88BDC}" type="presParOf" srcId="{B7AF7B8E-63B8-204A-BCB2-F788F49D0AC7}" destId="{FA7B3B5F-734F-734A-9ADA-5930A5F3F04D}" srcOrd="1" destOrd="0" presId="urn:microsoft.com/office/officeart/2009/3/layout/StepUpProcess"/>
    <dgm:cxn modelId="{CAB7B0EA-AC7F-5646-900C-0D0FF771596F}" type="presParOf" srcId="{B7AF7B8E-63B8-204A-BCB2-F788F49D0AC7}" destId="{E3774CC0-ADEC-E640-90D4-3106758BCDBA}" srcOrd="2" destOrd="0" presId="urn:microsoft.com/office/officeart/2009/3/layout/StepUpProcess"/>
    <dgm:cxn modelId="{C25180B2-3D5E-E543-B50A-C60CA5D90CC4}" type="presParOf" srcId="{FEA5A3B0-25CD-2E48-9D8F-8D86AA79944D}" destId="{227A8E0F-CE37-1A45-BF3B-6FC442C3D8AC}" srcOrd="3" destOrd="0" presId="urn:microsoft.com/office/officeart/2009/3/layout/StepUpProcess"/>
    <dgm:cxn modelId="{E72DD7FF-D146-2249-AA8B-FA31902939FF}" type="presParOf" srcId="{227A8E0F-CE37-1A45-BF3B-6FC442C3D8AC}" destId="{85D2E132-1D3A-5F4C-A472-736C54E810D4}" srcOrd="0" destOrd="0" presId="urn:microsoft.com/office/officeart/2009/3/layout/StepUpProcess"/>
    <dgm:cxn modelId="{D5B776C3-279F-524D-933C-CDB1C59506F5}" type="presParOf" srcId="{FEA5A3B0-25CD-2E48-9D8F-8D86AA79944D}" destId="{D5054F3E-6C02-FC4E-A83D-A71E87B80257}" srcOrd="4" destOrd="0" presId="urn:microsoft.com/office/officeart/2009/3/layout/StepUpProcess"/>
    <dgm:cxn modelId="{C36E3993-8385-4448-9B35-CE55FBBC3AD9}" type="presParOf" srcId="{D5054F3E-6C02-FC4E-A83D-A71E87B80257}" destId="{B4C7F484-F08F-8A43-A464-008406C19BD5}" srcOrd="0" destOrd="0" presId="urn:microsoft.com/office/officeart/2009/3/layout/StepUpProcess"/>
    <dgm:cxn modelId="{A8B67FA6-319F-E248-BF60-DE6BE2D036FB}" type="presParOf" srcId="{D5054F3E-6C02-FC4E-A83D-A71E87B80257}" destId="{05CEB913-BB20-874F-A73F-EE988D09ABF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43E25-1904-5445-B84B-9296DBC20F28}">
      <dsp:nvSpPr>
        <dsp:cNvPr id="0" name=""/>
        <dsp:cNvSpPr/>
      </dsp:nvSpPr>
      <dsp:spPr>
        <a:xfrm rot="5400000">
          <a:off x="403350" y="1431055"/>
          <a:ext cx="1201196" cy="1998763"/>
        </a:xfrm>
        <a:prstGeom prst="corner">
          <a:avLst>
            <a:gd name="adj1" fmla="val 16120"/>
            <a:gd name="adj2" fmla="val 16110"/>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9E41B-8939-6D40-84DF-D369E711DC3E}">
      <dsp:nvSpPr>
        <dsp:cNvPr id="0" name=""/>
        <dsp:cNvSpPr/>
      </dsp:nvSpPr>
      <dsp:spPr>
        <a:xfrm>
          <a:off x="202840" y="2028255"/>
          <a:ext cx="1804495" cy="158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altLang="zh-CN" sz="1700" kern="1200" dirty="0">
              <a:latin typeface="微软雅黑" panose="020B0503020204020204" pitchFamily="34" charset="-122"/>
              <a:ea typeface="微软雅黑" panose="020B0503020204020204" pitchFamily="34" charset="-122"/>
            </a:rPr>
            <a:t>2015.11-2016.2</a:t>
          </a:r>
        </a:p>
        <a:p>
          <a:pPr marL="0" lvl="0" indent="0" algn="l" defTabSz="755650">
            <a:lnSpc>
              <a:spcPct val="90000"/>
            </a:lnSpc>
            <a:spcBef>
              <a:spcPct val="0"/>
            </a:spcBef>
            <a:spcAft>
              <a:spcPct val="35000"/>
            </a:spcAft>
            <a:buNone/>
          </a:pPr>
          <a:r>
            <a:rPr lang="zh-CN" altLang="en-US" sz="1700" kern="1200" dirty="0">
              <a:latin typeface="微软雅黑" panose="020B0503020204020204" pitchFamily="34" charset="-122"/>
              <a:ea typeface="微软雅黑" panose="020B0503020204020204" pitchFamily="34" charset="-122"/>
            </a:rPr>
            <a:t>实习</a:t>
          </a:r>
          <a:endParaRPr lang="en-US" altLang="zh-CN" sz="1700" kern="1200" dirty="0">
            <a:latin typeface="微软雅黑" panose="020B0503020204020204" pitchFamily="34" charset="-122"/>
            <a:ea typeface="微软雅黑" panose="020B0503020204020204" pitchFamily="34" charset="-122"/>
          </a:endParaRPr>
        </a:p>
        <a:p>
          <a:pPr marL="0" lvl="0" indent="0" algn="l" defTabSz="755650">
            <a:lnSpc>
              <a:spcPct val="90000"/>
            </a:lnSpc>
            <a:spcBef>
              <a:spcPct val="0"/>
            </a:spcBef>
            <a:spcAft>
              <a:spcPct val="35000"/>
            </a:spcAft>
            <a:buNone/>
          </a:pPr>
          <a:endParaRPr lang="zh-CN" altLang="en-US" sz="1700" kern="1200" dirty="0">
            <a:latin typeface="微软雅黑" panose="020B0503020204020204" pitchFamily="34" charset="-122"/>
            <a:ea typeface="微软雅黑" panose="020B0503020204020204" pitchFamily="34" charset="-122"/>
          </a:endParaRPr>
        </a:p>
      </dsp:txBody>
      <dsp:txXfrm>
        <a:off x="202840" y="2028255"/>
        <a:ext cx="1804495" cy="1581745"/>
      </dsp:txXfrm>
    </dsp:sp>
    <dsp:sp modelId="{B642553A-8CCA-0B43-9475-B70A65061D9A}">
      <dsp:nvSpPr>
        <dsp:cNvPr id="0" name=""/>
        <dsp:cNvSpPr/>
      </dsp:nvSpPr>
      <dsp:spPr>
        <a:xfrm>
          <a:off x="1666865" y="1283904"/>
          <a:ext cx="340470" cy="340470"/>
        </a:xfrm>
        <a:prstGeom prst="triangle">
          <a:avLst>
            <a:gd name="adj" fmla="val 100000"/>
          </a:avLst>
        </a:prstGeom>
        <a:solidFill>
          <a:srgbClr val="FF59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B1458C-18FA-DC42-B3C5-449431308749}">
      <dsp:nvSpPr>
        <dsp:cNvPr id="0" name=""/>
        <dsp:cNvSpPr/>
      </dsp:nvSpPr>
      <dsp:spPr>
        <a:xfrm rot="5400000">
          <a:off x="2612404" y="884422"/>
          <a:ext cx="1201196" cy="1998763"/>
        </a:xfrm>
        <a:prstGeom prst="corner">
          <a:avLst>
            <a:gd name="adj1" fmla="val 16120"/>
            <a:gd name="adj2" fmla="val 16110"/>
          </a:avLst>
        </a:prstGeom>
        <a:solidFill>
          <a:srgbClr val="FF59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7B3B5F-734F-734A-9ADA-5930A5F3F04D}">
      <dsp:nvSpPr>
        <dsp:cNvPr id="0" name=""/>
        <dsp:cNvSpPr/>
      </dsp:nvSpPr>
      <dsp:spPr>
        <a:xfrm>
          <a:off x="2411895" y="1481622"/>
          <a:ext cx="1804495" cy="158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altLang="zh-CN" sz="1700" kern="1200" dirty="0">
              <a:latin typeface="微软雅黑" panose="020B0503020204020204" pitchFamily="34" charset="-122"/>
              <a:ea typeface="微软雅黑" panose="020B0503020204020204" pitchFamily="34" charset="-122"/>
            </a:rPr>
            <a:t>2016.6-2018.4</a:t>
          </a:r>
        </a:p>
        <a:p>
          <a:pPr marL="0" lvl="0" indent="0" algn="l" defTabSz="755650">
            <a:lnSpc>
              <a:spcPct val="90000"/>
            </a:lnSpc>
            <a:spcBef>
              <a:spcPct val="0"/>
            </a:spcBef>
            <a:spcAft>
              <a:spcPct val="35000"/>
            </a:spcAft>
            <a:buNone/>
          </a:pPr>
          <a:r>
            <a:rPr lang="zh-CN" altLang="en-US" sz="1700" kern="1200" dirty="0">
              <a:latin typeface="微软雅黑" panose="020B0503020204020204" pitchFamily="34" charset="-122"/>
              <a:ea typeface="微软雅黑" panose="020B0503020204020204" pitchFamily="34" charset="-122"/>
            </a:rPr>
            <a:t>业务开发</a:t>
          </a:r>
        </a:p>
      </dsp:txBody>
      <dsp:txXfrm>
        <a:off x="2411895" y="1481622"/>
        <a:ext cx="1804495" cy="1581745"/>
      </dsp:txXfrm>
    </dsp:sp>
    <dsp:sp modelId="{E3774CC0-ADEC-E640-90D4-3106758BCDBA}">
      <dsp:nvSpPr>
        <dsp:cNvPr id="0" name=""/>
        <dsp:cNvSpPr/>
      </dsp:nvSpPr>
      <dsp:spPr>
        <a:xfrm>
          <a:off x="3875919" y="737271"/>
          <a:ext cx="340470" cy="340470"/>
        </a:xfrm>
        <a:prstGeom prst="triangle">
          <a:avLst>
            <a:gd name="adj" fmla="val 100000"/>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7F484-F08F-8A43-A464-008406C19BD5}">
      <dsp:nvSpPr>
        <dsp:cNvPr id="0" name=""/>
        <dsp:cNvSpPr/>
      </dsp:nvSpPr>
      <dsp:spPr>
        <a:xfrm rot="5400000">
          <a:off x="5090910" y="337790"/>
          <a:ext cx="1201196" cy="1998763"/>
        </a:xfrm>
        <a:prstGeom prst="corner">
          <a:avLst>
            <a:gd name="adj1" fmla="val 16120"/>
            <a:gd name="adj2" fmla="val 16110"/>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CEB913-BB20-874F-A73F-EE988D09ABFD}">
      <dsp:nvSpPr>
        <dsp:cNvPr id="0" name=""/>
        <dsp:cNvSpPr/>
      </dsp:nvSpPr>
      <dsp:spPr>
        <a:xfrm>
          <a:off x="4422675" y="934989"/>
          <a:ext cx="2739945" cy="1581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altLang="zh-CN" sz="1700" kern="1200" dirty="0">
              <a:latin typeface="微软雅黑" panose="020B0503020204020204" pitchFamily="34" charset="-122"/>
              <a:ea typeface="微软雅黑" panose="020B0503020204020204" pitchFamily="34" charset="-122"/>
            </a:rPr>
            <a:t>        2018.4-</a:t>
          </a:r>
          <a:r>
            <a:rPr lang="zh-CN" altLang="en-US" sz="1700" kern="1200" dirty="0">
              <a:latin typeface="微软雅黑" panose="020B0503020204020204" pitchFamily="34" charset="-122"/>
              <a:ea typeface="微软雅黑" panose="020B0503020204020204" pitchFamily="34" charset="-122"/>
            </a:rPr>
            <a:t>至今</a:t>
          </a:r>
          <a:endParaRPr lang="en-US" altLang="zh-CN" sz="1700" kern="1200" dirty="0">
            <a:latin typeface="微软雅黑" panose="020B0503020204020204" pitchFamily="34" charset="-122"/>
            <a:ea typeface="微软雅黑" panose="020B0503020204020204" pitchFamily="34" charset="-122"/>
          </a:endParaRPr>
        </a:p>
        <a:p>
          <a:pPr marL="0" lvl="0" indent="0" algn="l" defTabSz="755650">
            <a:lnSpc>
              <a:spcPct val="90000"/>
            </a:lnSpc>
            <a:spcBef>
              <a:spcPct val="0"/>
            </a:spcBef>
            <a:spcAft>
              <a:spcPct val="35000"/>
            </a:spcAft>
            <a:buNone/>
          </a:pPr>
          <a:r>
            <a:rPr lang="zh-CN" altLang="en-US" sz="1700" kern="1200" dirty="0">
              <a:latin typeface="微软雅黑" panose="020B0503020204020204" pitchFamily="34" charset="-122"/>
              <a:ea typeface="微软雅黑" panose="020B0503020204020204" pitchFamily="34" charset="-122"/>
            </a:rPr>
            <a:t>        团队管理、业务开发</a:t>
          </a:r>
        </a:p>
      </dsp:txBody>
      <dsp:txXfrm>
        <a:off x="4422675" y="934989"/>
        <a:ext cx="2739945" cy="158174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CAAED841-7C51-5640-976B-F9395C261790}" type="datetimeFigureOut">
              <a:rPr kumimoji="1" lang="zh-CN" altLang="en-US" smtClean="0"/>
              <a:pPr/>
              <a:t>2020/7/29</a:t>
            </a:fld>
            <a:endParaRPr kumimoji="1"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F9B1DA97-53AF-454E-9D82-E3BE9E3C8FA5}" type="slidenum">
              <a:rPr kumimoji="1" lang="zh-CN" altLang="en-US" smtClean="0"/>
              <a:pPr/>
              <a:t>‹#›</a:t>
            </a:fld>
            <a:endParaRPr kumimoji="1" lang="zh-CN" altLang="en-US" dirty="0"/>
          </a:p>
        </p:txBody>
      </p:sp>
    </p:spTree>
    <p:extLst>
      <p:ext uri="{BB962C8B-B14F-4D97-AF65-F5344CB8AC3E}">
        <p14:creationId xmlns:p14="http://schemas.microsoft.com/office/powerpoint/2010/main" val="789998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各位小伙伴，大家下午好，很荣幸能够有机会在这里和大家一起分享我在跟谁学的成长历程</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也很开心、激动，因为看到越来越多优秀的小伙伴加入跟谁学这个大家庭</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今天我给大家带来的分享是我在跟谁学的那些事，结合我在跟谁学这几年的工作经历，分享一些体会比较深刻的点，先做个自我介绍</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a:t>
            </a:fld>
            <a:endParaRPr kumimoji="1" lang="zh-CN" altLang="en-US"/>
          </a:p>
        </p:txBody>
      </p:sp>
    </p:spTree>
    <p:extLst>
      <p:ext uri="{BB962C8B-B14F-4D97-AF65-F5344CB8AC3E}">
        <p14:creationId xmlns:p14="http://schemas.microsoft.com/office/powerpoint/2010/main" val="252434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死盯标杆</a:t>
            </a:r>
            <a:r>
              <a:rPr kumimoji="1" lang="zh-CN" altLang="en-US"/>
              <a:t>、模仿标杆是</a:t>
            </a:r>
            <a:r>
              <a:rPr kumimoji="1" lang="zh-CN" altLang="en-US" dirty="0"/>
              <a:t>过程</a:t>
            </a:r>
            <a:endParaRPr kumimoji="1" lang="en-US" altLang="zh-CN" dirty="0"/>
          </a:p>
          <a:p>
            <a:endParaRPr kumimoji="1" lang="en-US" altLang="zh-CN" dirty="0"/>
          </a:p>
          <a:p>
            <a:r>
              <a:rPr kumimoji="1" lang="zh-CN" altLang="en-US" dirty="0"/>
              <a:t>超越标杆是结果</a:t>
            </a:r>
            <a:endParaRPr kumimoji="1" lang="en-US" altLang="zh-CN" dirty="0"/>
          </a:p>
          <a:p>
            <a:endParaRPr kumimoji="1" lang="en-US" altLang="zh-CN" dirty="0"/>
          </a:p>
          <a:p>
            <a:r>
              <a:rPr kumimoji="1" lang="zh-CN" altLang="en-US" dirty="0"/>
              <a:t>过程注定漫长，需要持续改善</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10</a:t>
            </a:fld>
            <a:endParaRPr kumimoji="1" lang="zh-CN" altLang="en-US"/>
          </a:p>
        </p:txBody>
      </p:sp>
    </p:spTree>
    <p:extLst>
      <p:ext uri="{BB962C8B-B14F-4D97-AF65-F5344CB8AC3E}">
        <p14:creationId xmlns:p14="http://schemas.microsoft.com/office/powerpoint/2010/main" val="2919414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改善就像做系统优化，一次很难到位</a:t>
            </a:r>
            <a:endParaRPr kumimoji="1" lang="en-US" altLang="zh-CN" dirty="0"/>
          </a:p>
          <a:p>
            <a:endParaRPr kumimoji="1" lang="en-US" altLang="zh-CN" dirty="0"/>
          </a:p>
          <a:p>
            <a:r>
              <a:rPr kumimoji="1" lang="zh-CN" altLang="en-US" dirty="0"/>
              <a:t>善于复盘，做的不好的要复盘，做的好的同样需要复盘</a:t>
            </a:r>
            <a:endParaRPr kumimoji="1" lang="en-US" altLang="zh-CN" dirty="0"/>
          </a:p>
          <a:p>
            <a:r>
              <a:rPr kumimoji="1" lang="zh-CN" altLang="en-US" dirty="0"/>
              <a:t>做阶段性总结，做的好的，需要改善的</a:t>
            </a:r>
            <a:endParaRPr kumimoji="1" lang="en-US" altLang="zh-CN" dirty="0"/>
          </a:p>
          <a:p>
            <a:endParaRPr kumimoji="1" lang="en-US" altLang="zh-CN" dirty="0"/>
          </a:p>
          <a:p>
            <a:r>
              <a:rPr kumimoji="1" lang="zh-CN" altLang="en-US" dirty="0"/>
              <a:t>时间复利每个阶段改善一点点，长期下来，积累的可不止一点点</a:t>
            </a:r>
            <a:endParaRPr kumimoji="1" lang="en-US" altLang="zh-CN" dirty="0"/>
          </a:p>
          <a:p>
            <a:endParaRPr kumimoji="1" lang="en-US" altLang="zh-CN" dirty="0"/>
          </a:p>
          <a:p>
            <a:r>
              <a:rPr kumimoji="1" lang="en-US" altLang="zh-CN" dirty="0"/>
              <a:t>PDCA</a:t>
            </a:r>
            <a:r>
              <a:rPr kumimoji="1" lang="zh-CN" altLang="en-US" dirty="0"/>
              <a:t> 循环</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11</a:t>
            </a:fld>
            <a:endParaRPr kumimoji="1" lang="zh-CN" altLang="en-US"/>
          </a:p>
        </p:txBody>
      </p:sp>
    </p:spTree>
    <p:extLst>
      <p:ext uri="{BB962C8B-B14F-4D97-AF65-F5344CB8AC3E}">
        <p14:creationId xmlns:p14="http://schemas.microsoft.com/office/powerpoint/2010/main" val="1934077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不积跬步 无以至千里</a:t>
            </a:r>
            <a:endParaRPr kumimoji="1" lang="en-US" altLang="zh-CN" dirty="0"/>
          </a:p>
          <a:p>
            <a:r>
              <a:rPr kumimoji="1" lang="zh-CN" altLang="en-US" dirty="0"/>
              <a:t>千里之堤 溃于蚁穴</a:t>
            </a:r>
            <a:endParaRPr kumimoji="1" lang="en-US" altLang="zh-CN" dirty="0"/>
          </a:p>
          <a:p>
            <a:endParaRPr kumimoji="1" lang="en-US" altLang="zh-CN" dirty="0"/>
          </a:p>
          <a:p>
            <a:r>
              <a:rPr kumimoji="1" lang="zh-CN" altLang="en-US" dirty="0"/>
              <a:t>每天改善一点点</a:t>
            </a:r>
            <a:endParaRPr kumimoji="1" lang="en-US" altLang="zh-CN" dirty="0"/>
          </a:p>
          <a:p>
            <a:endParaRPr kumimoji="1" lang="en-US" altLang="zh-CN" dirty="0"/>
          </a:p>
          <a:p>
            <a:r>
              <a:rPr kumimoji="1" lang="zh-CN" altLang="en-US" dirty="0"/>
              <a:t>对于学习成长来说，时间的复利同样存在，每天进步一点点</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12</a:t>
            </a:fld>
            <a:endParaRPr kumimoji="1" lang="zh-CN" altLang="en-US"/>
          </a:p>
        </p:txBody>
      </p:sp>
    </p:spTree>
    <p:extLst>
      <p:ext uri="{BB962C8B-B14F-4D97-AF65-F5344CB8AC3E}">
        <p14:creationId xmlns:p14="http://schemas.microsoft.com/office/powerpoint/2010/main" val="544673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读研 </a:t>
            </a:r>
            <a:r>
              <a:rPr kumimoji="1" lang="en-US" altLang="zh-CN" dirty="0"/>
              <a:t>OR</a:t>
            </a:r>
            <a:r>
              <a:rPr kumimoji="1" lang="zh-CN" altLang="en-US" dirty="0"/>
              <a:t> 工作的选择</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没读研，挺遗憾的，但是不后悔</a:t>
            </a:r>
            <a:endParaRPr kumimoji="1" lang="en-US" altLang="zh-CN" dirty="0"/>
          </a:p>
          <a:p>
            <a:endParaRPr kumimoji="1" lang="en-US" altLang="zh-CN" dirty="0"/>
          </a:p>
          <a:p>
            <a:endParaRPr kumimoji="1" lang="en-US" altLang="zh-CN" dirty="0"/>
          </a:p>
          <a:p>
            <a:r>
              <a:rPr kumimoji="1" lang="en-US" altLang="zh-CN" dirty="0"/>
              <a:t>Offer</a:t>
            </a:r>
            <a:r>
              <a:rPr kumimoji="1" lang="zh-CN" altLang="en-US" dirty="0"/>
              <a:t>选哪家</a:t>
            </a:r>
            <a:endParaRPr kumimoji="1" lang="en-US" altLang="zh-CN" dirty="0"/>
          </a:p>
          <a:p>
            <a:endParaRPr kumimoji="1" lang="en-US" altLang="zh-CN" dirty="0"/>
          </a:p>
          <a:p>
            <a:r>
              <a:rPr kumimoji="1" lang="zh-CN" altLang="en-US" dirty="0"/>
              <a:t>中间也有很多外部的还不错的机会</a:t>
            </a:r>
            <a:endParaRPr kumimoji="1" lang="en-US" altLang="zh-CN" dirty="0"/>
          </a:p>
          <a:p>
            <a:endParaRPr kumimoji="1" lang="en-US" altLang="zh-CN" dirty="0"/>
          </a:p>
          <a:p>
            <a:r>
              <a:rPr kumimoji="1" lang="zh-CN" altLang="en-US" dirty="0"/>
              <a:t>引出：选择 </a:t>
            </a:r>
            <a:r>
              <a:rPr kumimoji="1" lang="en-US" altLang="zh-CN" dirty="0"/>
              <a:t>+</a:t>
            </a:r>
            <a:r>
              <a:rPr kumimoji="1" lang="zh-CN" altLang="en-US" dirty="0"/>
              <a:t> 提升个人价值</a:t>
            </a:r>
            <a:endParaRPr kumimoji="1" lang="en-US" altLang="zh-CN" dirty="0"/>
          </a:p>
          <a:p>
            <a:endParaRPr kumimoji="1" lang="en-US" altLang="zh-CN" dirty="0"/>
          </a:p>
          <a:p>
            <a:r>
              <a:rPr kumimoji="1" lang="zh-CN" altLang="en-US" dirty="0"/>
              <a:t>读书是为了面临选择时，有更多选择的余地</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13</a:t>
            </a:fld>
            <a:endParaRPr kumimoji="1" lang="zh-CN" altLang="en-US"/>
          </a:p>
        </p:txBody>
      </p:sp>
    </p:spTree>
    <p:extLst>
      <p:ext uri="{BB962C8B-B14F-4D97-AF65-F5344CB8AC3E}">
        <p14:creationId xmlns:p14="http://schemas.microsoft.com/office/powerpoint/2010/main" val="3150852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因为信任 所以选择</a:t>
            </a:r>
            <a:endParaRPr kumimoji="1" lang="en-US" altLang="zh-CN" dirty="0"/>
          </a:p>
          <a:p>
            <a:endParaRPr kumimoji="1" lang="en-US" altLang="zh-CN" dirty="0"/>
          </a:p>
          <a:p>
            <a:r>
              <a:rPr kumimoji="1" lang="zh-CN" altLang="en-US" dirty="0"/>
              <a:t>如何去选择一份工作，来个互动，有哪些方面的考虑</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14</a:t>
            </a:fld>
            <a:endParaRPr kumimoji="1" lang="zh-CN" altLang="en-US"/>
          </a:p>
        </p:txBody>
      </p:sp>
    </p:spTree>
    <p:extLst>
      <p:ext uri="{BB962C8B-B14F-4D97-AF65-F5344CB8AC3E}">
        <p14:creationId xmlns:p14="http://schemas.microsoft.com/office/powerpoint/2010/main" val="1092346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如何有更多的选择</a:t>
            </a:r>
            <a:endParaRPr kumimoji="1" lang="en-US" altLang="zh-CN" dirty="0"/>
          </a:p>
          <a:p>
            <a:endParaRPr kumimoji="1" lang="en-US" altLang="zh-CN" dirty="0"/>
          </a:p>
          <a:p>
            <a:r>
              <a:rPr kumimoji="1" lang="zh-CN" altLang="en-US" dirty="0"/>
              <a:t>没有捷径，唯有提升个人能力，价值</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15</a:t>
            </a:fld>
            <a:endParaRPr kumimoji="1" lang="zh-CN" altLang="en-US"/>
          </a:p>
        </p:txBody>
      </p:sp>
    </p:spTree>
    <p:extLst>
      <p:ext uri="{BB962C8B-B14F-4D97-AF65-F5344CB8AC3E}">
        <p14:creationId xmlns:p14="http://schemas.microsoft.com/office/powerpoint/2010/main" val="227989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优秀的人都在不断提升自己的价值以创造更多的收益</a:t>
            </a:r>
            <a:endParaRPr kumimoji="1" lang="en-US" altLang="zh-CN" dirty="0"/>
          </a:p>
          <a:p>
            <a:r>
              <a:rPr kumimoji="1" lang="zh-CN" altLang="en-US" dirty="0"/>
              <a:t>当你在埋怨的时候，别人已经比你成长的多了一点</a:t>
            </a:r>
            <a:endParaRPr kumimoji="1" lang="en-US" altLang="zh-CN" dirty="0"/>
          </a:p>
          <a:p>
            <a:endParaRPr kumimoji="1" lang="en-US" altLang="zh-CN" dirty="0"/>
          </a:p>
          <a:p>
            <a:r>
              <a:rPr kumimoji="1" lang="zh-CN" altLang="en-US" dirty="0"/>
              <a:t>现在很多候选人比较浮躁，候选人的离职原因：没有成长，薪资达不到预期（跳槽频繁，没有做出成绩），创造价值这件事情上，需要时间的沉淀</a:t>
            </a:r>
            <a:endParaRPr kumimoji="1" lang="en-US" altLang="zh-CN" dirty="0"/>
          </a:p>
          <a:p>
            <a:r>
              <a:rPr kumimoji="1" lang="zh-CN" altLang="en-US" dirty="0"/>
              <a:t>反问：主导了哪些事情，做了哪些超期望的事，创造了什么价值</a:t>
            </a:r>
            <a:endParaRPr kumimoji="1" lang="en-US" altLang="zh-CN" dirty="0"/>
          </a:p>
          <a:p>
            <a:endParaRPr kumimoji="1" lang="en-US" altLang="zh-CN" dirty="0"/>
          </a:p>
          <a:p>
            <a:r>
              <a:rPr kumimoji="1" lang="zh-CN" altLang="en-US" dirty="0"/>
              <a:t>任何一家优秀的公司都不会亏待创造了价值的员工</a:t>
            </a:r>
            <a:endParaRPr kumimoji="1" lang="en-US" altLang="zh-CN" dirty="0"/>
          </a:p>
          <a:p>
            <a:endParaRPr kumimoji="1" lang="en-US" altLang="zh-CN" dirty="0"/>
          </a:p>
          <a:p>
            <a:r>
              <a:rPr kumimoji="1" lang="zh-CN" altLang="en-US" dirty="0"/>
              <a:t>具备延迟满足精神  牺牲眼前的小利，坚信自己的选择，有一天能够收获超期望的回报</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16</a:t>
            </a:fld>
            <a:endParaRPr kumimoji="1" lang="zh-CN" altLang="en-US"/>
          </a:p>
        </p:txBody>
      </p:sp>
    </p:spTree>
    <p:extLst>
      <p:ext uri="{BB962C8B-B14F-4D97-AF65-F5344CB8AC3E}">
        <p14:creationId xmlns:p14="http://schemas.microsoft.com/office/powerpoint/2010/main" val="3595696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注意，这里还没结束</a:t>
            </a:r>
            <a:endParaRPr kumimoji="1" lang="en-US" altLang="zh-CN" dirty="0"/>
          </a:p>
          <a:p>
            <a:endParaRPr kumimoji="1" lang="en-US" altLang="zh-CN" dirty="0"/>
          </a:p>
          <a:p>
            <a:r>
              <a:rPr kumimoji="1" lang="zh-CN" altLang="en-US" dirty="0"/>
              <a:t>最后跟大家聊聊靠谱</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17</a:t>
            </a:fld>
            <a:endParaRPr kumimoji="1" lang="zh-CN" altLang="en-US"/>
          </a:p>
        </p:txBody>
      </p:sp>
    </p:spTree>
    <p:extLst>
      <p:ext uri="{BB962C8B-B14F-4D97-AF65-F5344CB8AC3E}">
        <p14:creationId xmlns:p14="http://schemas.microsoft.com/office/powerpoint/2010/main" val="2189008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靠谱的人千篇一律  不靠谱的人各掉各的链子</a:t>
            </a:r>
            <a:endParaRPr kumimoji="1" lang="en-US" altLang="zh-CN" dirty="0"/>
          </a:p>
          <a:p>
            <a:endParaRPr kumimoji="1" lang="en-US" altLang="zh-CN" dirty="0"/>
          </a:p>
          <a:p>
            <a:r>
              <a:rPr kumimoji="1" lang="zh-CN" altLang="en-US" dirty="0"/>
              <a:t>靠谱就是不给别人添麻烦</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18</a:t>
            </a:fld>
            <a:endParaRPr kumimoji="1" lang="zh-CN" altLang="en-US"/>
          </a:p>
        </p:txBody>
      </p:sp>
    </p:spTree>
    <p:extLst>
      <p:ext uri="{BB962C8B-B14F-4D97-AF65-F5344CB8AC3E}">
        <p14:creationId xmlns:p14="http://schemas.microsoft.com/office/powerpoint/2010/main" val="427161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500%</a:t>
            </a:r>
            <a:r>
              <a:rPr kumimoji="1" lang="zh-CN" altLang="en-US" dirty="0"/>
              <a:t> 的强调才能换回 </a:t>
            </a:r>
            <a:r>
              <a:rPr kumimoji="1" lang="en-US" altLang="zh-CN" dirty="0"/>
              <a:t>50%</a:t>
            </a:r>
            <a:r>
              <a:rPr kumimoji="1" lang="zh-CN" altLang="en-US" dirty="0"/>
              <a:t> 的重视</a:t>
            </a:r>
            <a:endParaRPr kumimoji="1" lang="en-US" altLang="zh-CN" dirty="0"/>
          </a:p>
          <a:p>
            <a:endParaRPr kumimoji="1" lang="en-US" altLang="zh-CN" dirty="0"/>
          </a:p>
          <a:p>
            <a:r>
              <a:rPr kumimoji="1" lang="zh-CN" altLang="en-US" dirty="0"/>
              <a:t>一个优秀的团队，其团队成员的执行力都是惊人的</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19</a:t>
            </a:fld>
            <a:endParaRPr kumimoji="1" lang="zh-CN" altLang="en-US"/>
          </a:p>
        </p:txBody>
      </p:sp>
    </p:spTree>
    <p:extLst>
      <p:ext uri="{BB962C8B-B14F-4D97-AF65-F5344CB8AC3E}">
        <p14:creationId xmlns:p14="http://schemas.microsoft.com/office/powerpoint/2010/main" val="2079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我叫聂建辉，来自好课技术前端研发部门</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对，我就是大家常说的程序员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可以来个简短的互动，大家在留言区说说对程序员的印象</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头发比较多，是不是看着不太习惯（主要还是平时枸杞泡的多）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人到中年不得已，保温杯里泡枸杞</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我的工位常备枸杞、菊花茶   养生嘛</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身体是革命的本钱，走可持续发展道路</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自我介绍就先到这了</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2</a:t>
            </a:fld>
            <a:endParaRPr kumimoji="1" lang="zh-CN" altLang="en-US"/>
          </a:p>
        </p:txBody>
      </p:sp>
    </p:spTree>
    <p:extLst>
      <p:ext uri="{BB962C8B-B14F-4D97-AF65-F5344CB8AC3E}">
        <p14:creationId xmlns:p14="http://schemas.microsoft.com/office/powerpoint/2010/main" val="1510576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积极主动</a:t>
            </a:r>
            <a:endParaRPr kumimoji="1" lang="en-US" altLang="zh-CN" dirty="0"/>
          </a:p>
          <a:p>
            <a:endParaRPr kumimoji="1" lang="en-US" altLang="zh-CN" dirty="0"/>
          </a:p>
          <a:p>
            <a:r>
              <a:rPr kumimoji="1" lang="zh-CN" altLang="en-US" dirty="0"/>
              <a:t>主动永远要比被动 </a:t>
            </a:r>
            <a:r>
              <a:rPr kumimoji="1" lang="en-US" altLang="zh-CN" dirty="0"/>
              <a:t>push</a:t>
            </a:r>
            <a:r>
              <a:rPr kumimoji="1" lang="zh-CN" altLang="en-US" dirty="0"/>
              <a:t> 舒服</a:t>
            </a:r>
            <a:endParaRPr kumimoji="1" lang="en-US" altLang="zh-CN" dirty="0"/>
          </a:p>
          <a:p>
            <a:endParaRPr kumimoji="1" lang="en-US" altLang="zh-CN" dirty="0"/>
          </a:p>
          <a:p>
            <a:r>
              <a:rPr kumimoji="1" lang="zh-CN" altLang="en-US" dirty="0"/>
              <a:t>主动沟通、主动汇报、主动承担</a:t>
            </a:r>
            <a:endParaRPr kumimoji="1" lang="en-US" altLang="zh-CN"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21</a:t>
            </a:fld>
            <a:endParaRPr kumimoji="1" lang="zh-CN" altLang="en-US"/>
          </a:p>
        </p:txBody>
      </p:sp>
    </p:spTree>
    <p:extLst>
      <p:ext uri="{BB962C8B-B14F-4D97-AF65-F5344CB8AC3E}">
        <p14:creationId xmlns:p14="http://schemas.microsoft.com/office/powerpoint/2010/main" val="3464498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这个什么时候能完成</a:t>
            </a:r>
            <a:endParaRPr kumimoji="1" lang="en-US" altLang="zh-CN" dirty="0"/>
          </a:p>
          <a:p>
            <a:endParaRPr kumimoji="1" lang="en-US" altLang="zh-CN" dirty="0"/>
          </a:p>
          <a:p>
            <a:r>
              <a:rPr kumimoji="1" lang="zh-CN" altLang="en-US" dirty="0"/>
              <a:t>慎重承诺，言出必行</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22</a:t>
            </a:fld>
            <a:endParaRPr kumimoji="1" lang="zh-CN" altLang="en-US"/>
          </a:p>
        </p:txBody>
      </p:sp>
    </p:spTree>
    <p:extLst>
      <p:ext uri="{BB962C8B-B14F-4D97-AF65-F5344CB8AC3E}">
        <p14:creationId xmlns:p14="http://schemas.microsoft.com/office/powerpoint/2010/main" val="4095633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合作</a:t>
            </a:r>
            <a:endParaRPr kumimoji="1" lang="en-US" altLang="zh-CN" dirty="0"/>
          </a:p>
          <a:p>
            <a:br>
              <a:rPr kumimoji="1" lang="en-US" altLang="zh-CN" dirty="0"/>
            </a:br>
            <a:r>
              <a:rPr kumimoji="1" lang="zh-CN" altLang="en-US" dirty="0"/>
              <a:t>想想别人想要的是什么</a:t>
            </a:r>
            <a:endParaRPr kumimoji="1" lang="en-US" altLang="zh-CN" dirty="0"/>
          </a:p>
          <a:p>
            <a:endParaRPr kumimoji="1" lang="en-US" altLang="zh-CN" dirty="0"/>
          </a:p>
          <a:p>
            <a:endParaRPr kumimoji="1" lang="en-US" altLang="zh-CN" dirty="0"/>
          </a:p>
          <a:p>
            <a:r>
              <a:rPr kumimoji="1" lang="zh-CN" altLang="en-US" dirty="0"/>
              <a:t>沟通的目的是为了解决问题 </a:t>
            </a:r>
            <a:endParaRPr kumimoji="1" lang="en-US" altLang="zh-CN" dirty="0"/>
          </a:p>
          <a:p>
            <a:endParaRPr kumimoji="1" lang="en-US" altLang="zh-CN" dirty="0"/>
          </a:p>
          <a:p>
            <a:r>
              <a:rPr kumimoji="1" lang="zh-CN" altLang="en-US" dirty="0"/>
              <a:t>高效沟通</a:t>
            </a:r>
            <a:endParaRPr kumimoji="1" lang="en-US" altLang="zh-CN" dirty="0"/>
          </a:p>
          <a:p>
            <a:endParaRPr kumimoji="1" lang="en-US" altLang="zh-CN" dirty="0"/>
          </a:p>
          <a:p>
            <a:r>
              <a:rPr kumimoji="1" lang="zh-CN" altLang="en-US" dirty="0"/>
              <a:t>工作沟通：避免拉锯式沟通</a:t>
            </a:r>
            <a:endParaRPr kumimoji="1" lang="en-US" altLang="zh-CN" dirty="0"/>
          </a:p>
          <a:p>
            <a:r>
              <a:rPr kumimoji="1" lang="en-US" altLang="zh-CN" dirty="0"/>
              <a:t>A:</a:t>
            </a:r>
            <a:r>
              <a:rPr kumimoji="1" lang="zh-CN" altLang="en-US" dirty="0"/>
              <a:t>下午两点开会 </a:t>
            </a:r>
            <a:r>
              <a:rPr kumimoji="1" lang="en-US" altLang="zh-CN" dirty="0"/>
              <a:t>OK</a:t>
            </a:r>
            <a:r>
              <a:rPr kumimoji="1" lang="zh-CN" altLang="en-US" dirty="0"/>
              <a:t> 嘛</a:t>
            </a:r>
            <a:endParaRPr kumimoji="1" lang="en-US" altLang="zh-CN" dirty="0"/>
          </a:p>
          <a:p>
            <a:r>
              <a:rPr kumimoji="1" lang="en-US" altLang="zh-CN" dirty="0"/>
              <a:t>B:</a:t>
            </a:r>
            <a:r>
              <a:rPr kumimoji="1" lang="zh-CN" altLang="en-US" dirty="0"/>
              <a:t>下午两点有点事</a:t>
            </a:r>
            <a:endParaRPr kumimoji="1" lang="en-US" altLang="zh-CN" dirty="0"/>
          </a:p>
          <a:p>
            <a:r>
              <a:rPr kumimoji="1" lang="en-US" altLang="zh-CN" dirty="0"/>
              <a:t>A</a:t>
            </a:r>
            <a:r>
              <a:rPr kumimoji="1" lang="zh-CN" altLang="en-US" dirty="0"/>
              <a:t>：那下午</a:t>
            </a:r>
            <a:r>
              <a:rPr kumimoji="1" lang="en-US" altLang="zh-CN" dirty="0"/>
              <a:t>3</a:t>
            </a:r>
            <a:r>
              <a:rPr kumimoji="1" lang="zh-CN" altLang="en-US" dirty="0"/>
              <a:t>点呢</a:t>
            </a:r>
            <a:endParaRPr kumimoji="1" lang="en-US" altLang="zh-CN" dirty="0"/>
          </a:p>
          <a:p>
            <a:r>
              <a:rPr kumimoji="1" lang="en-US" altLang="zh-CN" dirty="0"/>
              <a:t>B</a:t>
            </a:r>
            <a:r>
              <a:rPr kumimoji="1" lang="zh-CN" altLang="en-US" dirty="0"/>
              <a:t>：有个面试</a:t>
            </a:r>
            <a:br>
              <a:rPr kumimoji="1" lang="en-US" altLang="zh-CN" dirty="0"/>
            </a:br>
            <a:r>
              <a:rPr kumimoji="1" lang="en-US" altLang="zh-CN" dirty="0"/>
              <a:t>A</a:t>
            </a:r>
            <a:r>
              <a:rPr kumimoji="1" lang="zh-CN" altLang="en-US" dirty="0"/>
              <a:t>：那你什么时候 </a:t>
            </a:r>
            <a:r>
              <a:rPr kumimoji="1" lang="en-US" altLang="zh-CN" dirty="0"/>
              <a:t>OK</a:t>
            </a:r>
          </a:p>
          <a:p>
            <a:r>
              <a:rPr kumimoji="1" lang="en-US" altLang="zh-CN" dirty="0"/>
              <a:t>B</a:t>
            </a:r>
            <a:r>
              <a:rPr kumimoji="1" lang="zh-CN" altLang="en-US" dirty="0"/>
              <a:t>：</a:t>
            </a:r>
            <a:r>
              <a:rPr kumimoji="1" lang="en-US" altLang="zh-CN" dirty="0"/>
              <a:t>……</a:t>
            </a:r>
          </a:p>
          <a:p>
            <a:endParaRPr kumimoji="1" lang="en-US" altLang="zh-CN" dirty="0"/>
          </a:p>
          <a:p>
            <a:r>
              <a:rPr kumimoji="1" lang="en-US" altLang="zh-CN" dirty="0"/>
              <a:t>A:</a:t>
            </a:r>
            <a:r>
              <a:rPr kumimoji="1" lang="zh-CN" altLang="en-US" dirty="0"/>
              <a:t>下午两点开会 </a:t>
            </a:r>
            <a:r>
              <a:rPr kumimoji="1" lang="en-US" altLang="zh-CN" dirty="0"/>
              <a:t>OK</a:t>
            </a:r>
            <a:r>
              <a:rPr kumimoji="1" lang="zh-CN" altLang="en-US" dirty="0"/>
              <a:t> 嘛</a:t>
            </a:r>
            <a:endParaRPr kumimoji="1" lang="en-US" altLang="zh-CN" dirty="0"/>
          </a:p>
          <a:p>
            <a:r>
              <a:rPr kumimoji="1" lang="en-US" altLang="zh-CN" dirty="0"/>
              <a:t>B:</a:t>
            </a:r>
            <a:r>
              <a:rPr kumimoji="1" lang="zh-CN" altLang="en-US" dirty="0"/>
              <a:t>下午两点有点事</a:t>
            </a:r>
            <a:r>
              <a:rPr kumimoji="1" lang="en-US" altLang="zh-CN" dirty="0"/>
              <a:t>,</a:t>
            </a:r>
            <a:r>
              <a:rPr kumimoji="1" lang="zh-CN" altLang="en-US" dirty="0"/>
              <a:t>我</a:t>
            </a:r>
            <a:r>
              <a:rPr kumimoji="1" lang="en-US" altLang="zh-CN" dirty="0"/>
              <a:t>XXX</a:t>
            </a:r>
            <a:r>
              <a:rPr kumimoji="1" lang="zh-CN" altLang="en-US" dirty="0"/>
              <a:t>时候有时间</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24</a:t>
            </a:fld>
            <a:endParaRPr kumimoji="1" lang="zh-CN" altLang="en-US"/>
          </a:p>
        </p:txBody>
      </p:sp>
    </p:spTree>
    <p:extLst>
      <p:ext uri="{BB962C8B-B14F-4D97-AF65-F5344CB8AC3E}">
        <p14:creationId xmlns:p14="http://schemas.microsoft.com/office/powerpoint/2010/main" val="1920912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solidFill>
                  <a:schemeClr val="bg1"/>
                </a:solidFill>
              </a:rPr>
              <a:t>最后，以几个我在做自我反思和复盘的时候经常问自己的几个问题来结束今天的分享吧</a:t>
            </a:r>
            <a:br>
              <a:rPr kumimoji="1" lang="en-US" altLang="zh-CN" sz="1200" dirty="0">
                <a:solidFill>
                  <a:schemeClr val="bg1"/>
                </a:solidFill>
              </a:rPr>
            </a:br>
            <a:endParaRPr kumimoji="1" lang="en-US" altLang="zh-CN" sz="1200" dirty="0">
              <a:solidFill>
                <a:schemeClr val="bg1"/>
              </a:solidFill>
            </a:endParaRPr>
          </a:p>
          <a:p>
            <a:r>
              <a:rPr kumimoji="1" lang="zh-CN" altLang="en-US" sz="1200" dirty="0">
                <a:solidFill>
                  <a:schemeClr val="bg1"/>
                </a:solidFill>
              </a:rPr>
              <a:t>还是要善于去做阶段性的自我总结</a:t>
            </a:r>
            <a:endParaRPr kumimoji="1" lang="en-US" altLang="zh-CN" sz="1200" dirty="0">
              <a:solidFill>
                <a:schemeClr val="bg1"/>
              </a:solidFill>
            </a:endParaRPr>
          </a:p>
          <a:p>
            <a:endParaRPr kumimoji="1" lang="en-US" altLang="zh-CN" sz="1200" dirty="0">
              <a:solidFill>
                <a:schemeClr val="bg1"/>
              </a:solidFill>
            </a:endParaRPr>
          </a:p>
          <a:p>
            <a:endParaRPr kumimoji="1" lang="en-US" altLang="zh-CN" sz="1200" dirty="0">
              <a:solidFill>
                <a:schemeClr val="bg1"/>
              </a:solidFill>
            </a:endParaRPr>
          </a:p>
          <a:p>
            <a:r>
              <a:rPr kumimoji="1" lang="zh-CN" altLang="en-US" sz="1200" dirty="0">
                <a:solidFill>
                  <a:schemeClr val="bg1"/>
                </a:solidFill>
              </a:rPr>
              <a:t>有什么成长</a:t>
            </a:r>
            <a:endParaRPr kumimoji="1" lang="en-US" altLang="zh-CN" sz="1200" dirty="0">
              <a:solidFill>
                <a:schemeClr val="bg1"/>
              </a:solidFill>
            </a:endParaRPr>
          </a:p>
          <a:p>
            <a:r>
              <a:rPr kumimoji="1" lang="zh-CN" altLang="en-US" sz="1200" dirty="0">
                <a:solidFill>
                  <a:schemeClr val="bg1"/>
                </a:solidFill>
              </a:rPr>
              <a:t>创造了什么价值</a:t>
            </a:r>
            <a:endParaRPr kumimoji="1" lang="en-US" altLang="zh-CN" sz="1200" dirty="0">
              <a:solidFill>
                <a:schemeClr val="bg1"/>
              </a:solidFill>
            </a:endParaRPr>
          </a:p>
          <a:p>
            <a:endParaRPr kumimoji="1" lang="en-US" altLang="zh-CN" sz="1200" dirty="0">
              <a:solidFill>
                <a:schemeClr val="bg1"/>
              </a:solidFill>
            </a:endParaRPr>
          </a:p>
          <a:p>
            <a:r>
              <a:rPr kumimoji="1" lang="zh-CN" altLang="en-US" sz="1200" dirty="0">
                <a:solidFill>
                  <a:schemeClr val="bg1"/>
                </a:solidFill>
              </a:rPr>
              <a:t>成长驱动，价值创造</a:t>
            </a:r>
            <a:endParaRPr kumimoji="1" lang="en-US" altLang="zh-CN" sz="1200" dirty="0">
              <a:solidFill>
                <a:schemeClr val="bg1"/>
              </a:solidFill>
            </a:endParaRPr>
          </a:p>
          <a:p>
            <a:br>
              <a:rPr kumimoji="1" lang="en-US" altLang="zh-CN" sz="1200" dirty="0">
                <a:solidFill>
                  <a:schemeClr val="bg1"/>
                </a:solidFill>
              </a:rPr>
            </a:br>
            <a:r>
              <a:rPr kumimoji="1" lang="zh-CN" altLang="en-US" dirty="0"/>
              <a:t>不要停留在舒适区</a:t>
            </a:r>
            <a:endParaRPr kumimoji="1" lang="en-US" altLang="zh-CN" dirty="0"/>
          </a:p>
          <a:p>
            <a:r>
              <a:rPr kumimoji="1" lang="zh-CN" altLang="en-US" dirty="0"/>
              <a:t>温水煮青蛙</a:t>
            </a:r>
            <a:endParaRPr kumimoji="1" lang="en-US" altLang="zh-CN" dirty="0"/>
          </a:p>
          <a:p>
            <a:r>
              <a:rPr kumimoji="1" lang="zh-CN" altLang="en-US" dirty="0"/>
              <a:t>累就对了 在走上坡路</a:t>
            </a:r>
            <a:endParaRPr kumimoji="1" lang="en-US" altLang="zh-CN" dirty="0"/>
          </a:p>
          <a:p>
            <a:endParaRPr kumimoji="1" lang="en-US" altLang="zh-CN"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25</a:t>
            </a:fld>
            <a:endParaRPr kumimoji="1" lang="zh-CN" altLang="en-US"/>
          </a:p>
        </p:txBody>
      </p:sp>
    </p:spTree>
    <p:extLst>
      <p:ext uri="{BB962C8B-B14F-4D97-AF65-F5344CB8AC3E}">
        <p14:creationId xmlns:p14="http://schemas.microsoft.com/office/powerpoint/2010/main" val="4109913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今天的分享到此就告一个段落了，感谢大家的聆听和参与</a:t>
            </a:r>
            <a:endParaRPr kumimoji="1" lang="en-US" altLang="zh-CN" dirty="0"/>
          </a:p>
          <a:p>
            <a:endParaRPr kumimoji="1" lang="en-US" altLang="zh-CN" dirty="0"/>
          </a:p>
          <a:p>
            <a:r>
              <a:rPr kumimoji="1" lang="zh-CN" altLang="en-US" dirty="0"/>
              <a:t>在接下来的日子里让我们一起并肩作战，一同去创造美好 成为美好，谢谢大家</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26</a:t>
            </a:fld>
            <a:endParaRPr kumimoji="1" lang="zh-CN" altLang="en-US"/>
          </a:p>
        </p:txBody>
      </p:sp>
    </p:spTree>
    <p:extLst>
      <p:ext uri="{BB962C8B-B14F-4D97-AF65-F5344CB8AC3E}">
        <p14:creationId xmlns:p14="http://schemas.microsoft.com/office/powerpoint/2010/main" val="1104076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回顾这段经历，我把在跟谁学的经历分为</a:t>
            </a:r>
            <a:r>
              <a:rPr kumimoji="1" lang="en-US" altLang="zh-CN" dirty="0"/>
              <a:t>3</a:t>
            </a:r>
            <a:r>
              <a:rPr kumimoji="1" lang="zh-CN" altLang="en-US" dirty="0"/>
              <a:t>个大的阶段</a:t>
            </a:r>
            <a:endParaRPr kumimoji="1" lang="en-US" altLang="zh-CN" dirty="0"/>
          </a:p>
          <a:p>
            <a:endParaRPr kumimoji="1" lang="en-US" altLang="zh-CN" dirty="0"/>
          </a:p>
          <a:p>
            <a:r>
              <a:rPr kumimoji="1" lang="zh-CN" altLang="en-US" dirty="0"/>
              <a:t>我是</a:t>
            </a:r>
            <a:r>
              <a:rPr kumimoji="1" lang="en-US" altLang="zh-CN" dirty="0"/>
              <a:t>16</a:t>
            </a:r>
            <a:r>
              <a:rPr kumimoji="1" lang="zh-CN" altLang="en-US" dirty="0"/>
              <a:t>年本科毕业于哈尔滨工程大学</a:t>
            </a:r>
            <a:endParaRPr kumimoji="1" lang="en-US" altLang="zh-CN" dirty="0"/>
          </a:p>
          <a:p>
            <a:endParaRPr kumimoji="1" lang="en-US" altLang="zh-CN" dirty="0"/>
          </a:p>
          <a:p>
            <a:r>
              <a:rPr kumimoji="1" lang="zh-CN" altLang="en-US" dirty="0"/>
              <a:t>压力挺大，角色转变</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抱着打酱油的心态来的，走的时候收获满满，学到了技能，还存了几千块钱，回去的时候给家人买了一些礼物，当第一次用自己挣的钱爱的人买礼物的时候，那种感觉棒极了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觉得所有的付出都是值得的</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3</a:t>
            </a:fld>
            <a:endParaRPr kumimoji="1" lang="zh-CN" altLang="en-US"/>
          </a:p>
        </p:txBody>
      </p:sp>
    </p:spTree>
    <p:extLst>
      <p:ext uri="{BB962C8B-B14F-4D97-AF65-F5344CB8AC3E}">
        <p14:creationId xmlns:p14="http://schemas.microsoft.com/office/powerpoint/2010/main" val="34412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毕业证没拿、毕业典礼没参加就跑到北京来了</a:t>
            </a:r>
            <a:endParaRPr kumimoji="1" lang="en-US" altLang="zh-CN" dirty="0"/>
          </a:p>
          <a:p>
            <a:endParaRPr kumimoji="1" lang="en-US" altLang="zh-CN" dirty="0"/>
          </a:p>
          <a:p>
            <a:r>
              <a:rPr kumimoji="1" lang="zh-CN" altLang="en-US" dirty="0"/>
              <a:t>想想那时候的自己真是年轻啊</a:t>
            </a:r>
            <a:endParaRPr kumimoji="1" lang="en-US" altLang="zh-CN" dirty="0"/>
          </a:p>
          <a:p>
            <a:endParaRPr kumimoji="1" lang="en-US" altLang="zh-CN" dirty="0"/>
          </a:p>
          <a:p>
            <a:r>
              <a:rPr kumimoji="1" lang="zh-CN" altLang="en-US" dirty="0"/>
              <a:t>以至于现在组内实习生返校，我都交代他们啥也别想，尽管玩</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4</a:t>
            </a:fld>
            <a:endParaRPr kumimoji="1" lang="zh-CN" altLang="en-US"/>
          </a:p>
        </p:txBody>
      </p:sp>
    </p:spTree>
    <p:extLst>
      <p:ext uri="{BB962C8B-B14F-4D97-AF65-F5344CB8AC3E}">
        <p14:creationId xmlns:p14="http://schemas.microsoft.com/office/powerpoint/2010/main" val="3770050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业务锤炼</a:t>
            </a:r>
            <a:endParaRPr kumimoji="1" lang="en-US" altLang="zh-CN" dirty="0"/>
          </a:p>
          <a:p>
            <a:endParaRPr kumimoji="1" lang="en-US" altLang="zh-CN" dirty="0"/>
          </a:p>
          <a:p>
            <a:r>
              <a:rPr kumimoji="1" lang="zh-CN" altLang="en-US" dirty="0"/>
              <a:t>跟应届生谈话，夯实基础，稳扎稳打</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5</a:t>
            </a:fld>
            <a:endParaRPr kumimoji="1" lang="zh-CN" altLang="en-US"/>
          </a:p>
        </p:txBody>
      </p:sp>
    </p:spTree>
    <p:extLst>
      <p:ext uri="{BB962C8B-B14F-4D97-AF65-F5344CB8AC3E}">
        <p14:creationId xmlns:p14="http://schemas.microsoft.com/office/powerpoint/2010/main" val="2642606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2018</a:t>
            </a:r>
            <a:r>
              <a:rPr kumimoji="1" lang="zh-CN" altLang="en-US" dirty="0"/>
              <a:t>年</a:t>
            </a:r>
            <a:r>
              <a:rPr kumimoji="1" lang="en-US" altLang="zh-CN" dirty="0"/>
              <a:t>3</a:t>
            </a:r>
            <a:r>
              <a:rPr kumimoji="1" lang="zh-CN" altLang="en-US" dirty="0"/>
              <a:t>月份  独自带队  完成平台逻辑向自营的转型改造</a:t>
            </a:r>
            <a:endParaRPr kumimoji="1" lang="en-US" altLang="zh-CN" dirty="0"/>
          </a:p>
          <a:p>
            <a:endParaRPr kumimoji="1" lang="en-US" altLang="zh-CN" dirty="0"/>
          </a:p>
          <a:p>
            <a:r>
              <a:rPr kumimoji="1" lang="zh-CN" altLang="en-US" dirty="0"/>
              <a:t>中间走了一些弯路</a:t>
            </a:r>
            <a:endParaRPr kumimoji="1" lang="en-US" altLang="zh-CN" dirty="0"/>
          </a:p>
          <a:p>
            <a:endParaRPr kumimoji="1" lang="en-US" altLang="zh-CN" dirty="0"/>
          </a:p>
          <a:p>
            <a:r>
              <a:rPr kumimoji="1" lang="zh-CN" altLang="en-US" dirty="0"/>
              <a:t>卖过会员、做过城市英雄、金牌机构</a:t>
            </a:r>
            <a:endParaRPr kumimoji="1" lang="en-US" altLang="zh-CN" dirty="0"/>
          </a:p>
          <a:p>
            <a:endParaRPr kumimoji="1" lang="en-US" altLang="zh-CN" dirty="0"/>
          </a:p>
          <a:p>
            <a:r>
              <a:rPr kumimoji="1" lang="zh-CN" altLang="en-US" dirty="0"/>
              <a:t>尝试过一对一（来师一对一）</a:t>
            </a:r>
            <a:endParaRPr kumimoji="1" lang="en-US" altLang="zh-CN" dirty="0"/>
          </a:p>
          <a:p>
            <a:endParaRPr kumimoji="1" lang="en-US" altLang="zh-CN" dirty="0"/>
          </a:p>
          <a:p>
            <a:r>
              <a:rPr kumimoji="1" lang="en-US" altLang="zh-CN" dirty="0"/>
              <a:t>17</a:t>
            </a:r>
            <a:r>
              <a:rPr kumimoji="1" lang="zh-CN" altLang="en-US" dirty="0"/>
              <a:t>年尝试</a:t>
            </a:r>
            <a:r>
              <a:rPr kumimoji="1" lang="en-US" altLang="zh-CN" dirty="0"/>
              <a:t>B2C</a:t>
            </a:r>
            <a:r>
              <a:rPr kumimoji="1" lang="zh-CN" altLang="en-US" dirty="0"/>
              <a:t>，孵化了现在的高途</a:t>
            </a:r>
            <a:endParaRPr kumimoji="1" lang="en-US" altLang="zh-CN" dirty="0"/>
          </a:p>
          <a:p>
            <a:endParaRPr kumimoji="1" lang="en-US" altLang="zh-CN" dirty="0"/>
          </a:p>
          <a:p>
            <a:r>
              <a:rPr kumimoji="1" lang="zh-CN" altLang="en-US" dirty="0"/>
              <a:t>直播的积累，</a:t>
            </a:r>
            <a:r>
              <a:rPr kumimoji="1" lang="en-US" altLang="zh-CN" dirty="0"/>
              <a:t>14</a:t>
            </a:r>
            <a:r>
              <a:rPr kumimoji="1" lang="zh-CN" altLang="en-US" dirty="0"/>
              <a:t>年成立之初就开始专注做视直播，这也是今天我们来做直播大班课的核心优势之一</a:t>
            </a:r>
            <a:endParaRPr kumimoji="1" lang="en-US" altLang="zh-CN" dirty="0"/>
          </a:p>
          <a:p>
            <a:endParaRPr kumimoji="1" lang="en-US" altLang="zh-CN" dirty="0"/>
          </a:p>
          <a:p>
            <a:endParaRPr kumimoji="1" lang="en-US" altLang="zh-CN" dirty="0"/>
          </a:p>
          <a:p>
            <a:endParaRPr kumimoji="1" lang="en-US" altLang="zh-CN" dirty="0"/>
          </a:p>
          <a:p>
            <a:r>
              <a:rPr kumimoji="1" lang="zh-CN" altLang="en-US" dirty="0"/>
              <a:t>每天有很多的事要做，不知道先从哪下手</a:t>
            </a:r>
            <a:endParaRPr kumimoji="1" lang="en-US" altLang="zh-CN" dirty="0"/>
          </a:p>
          <a:p>
            <a:r>
              <a:rPr kumimoji="1" lang="zh-CN" altLang="en-US" dirty="0"/>
              <a:t>每天都感觉很忙，一周结束后做总结又好像没做什么实际的事</a:t>
            </a:r>
            <a:endParaRPr kumimoji="1" lang="en-US" altLang="zh-CN" dirty="0"/>
          </a:p>
          <a:p>
            <a:endParaRPr kumimoji="1" lang="en-US" altLang="zh-CN" dirty="0"/>
          </a:p>
          <a:p>
            <a:r>
              <a:rPr kumimoji="1" lang="zh-CN" altLang="en-US" dirty="0"/>
              <a:t>把时间花在做有意义的事情上</a:t>
            </a:r>
            <a:endParaRPr kumimoji="1" lang="en-US" altLang="zh-CN" dirty="0"/>
          </a:p>
          <a:p>
            <a:endParaRPr kumimoji="1" lang="en-US" altLang="zh-CN" dirty="0"/>
          </a:p>
          <a:p>
            <a:r>
              <a:rPr kumimoji="1" lang="zh-CN" altLang="en-US" dirty="0"/>
              <a:t>那么如何划分事情的优先级呢</a:t>
            </a:r>
            <a:endParaRPr kumimoji="1" lang="en-US" altLang="zh-CN" dirty="0"/>
          </a:p>
          <a:p>
            <a:endParaRPr kumimoji="1" lang="en-US" altLang="zh-CN" dirty="0"/>
          </a:p>
          <a:p>
            <a:endParaRPr kumimoji="1" lang="en-US" altLang="zh-CN"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6</a:t>
            </a:fld>
            <a:endParaRPr kumimoji="1" lang="zh-CN" altLang="en-US"/>
          </a:p>
        </p:txBody>
      </p:sp>
    </p:spTree>
    <p:extLst>
      <p:ext uri="{BB962C8B-B14F-4D97-AF65-F5344CB8AC3E}">
        <p14:creationId xmlns:p14="http://schemas.microsoft.com/office/powerpoint/2010/main" val="175782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这样一来，事情的先后顺序就有了</a:t>
            </a:r>
            <a:endParaRPr kumimoji="1" lang="en-US" altLang="zh-CN" dirty="0"/>
          </a:p>
          <a:p>
            <a:endParaRPr kumimoji="1" lang="en-US" altLang="zh-CN" dirty="0"/>
          </a:p>
          <a:p>
            <a:r>
              <a:rPr kumimoji="1" lang="zh-CN" altLang="en-US" dirty="0"/>
              <a:t>时间对于每个人来说都是公平的，除了效率的提升</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7</a:t>
            </a:fld>
            <a:endParaRPr kumimoji="1" lang="zh-CN" altLang="en-US"/>
          </a:p>
        </p:txBody>
      </p:sp>
    </p:spTree>
    <p:extLst>
      <p:ext uri="{BB962C8B-B14F-4D97-AF65-F5344CB8AC3E}">
        <p14:creationId xmlns:p14="http://schemas.microsoft.com/office/powerpoint/2010/main" val="1960734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碎片化时间的合理利用</a:t>
            </a:r>
            <a:endParaRPr kumimoji="1" lang="en-US" altLang="zh-CN" dirty="0"/>
          </a:p>
          <a:p>
            <a:endParaRPr kumimoji="1" lang="en-US" altLang="zh-CN" dirty="0"/>
          </a:p>
          <a:p>
            <a:endParaRPr kumimoji="1" lang="en-US" altLang="zh-CN" dirty="0"/>
          </a:p>
          <a:p>
            <a:r>
              <a:rPr kumimoji="1" lang="zh-CN" altLang="en-US" dirty="0"/>
              <a:t>经过将近两个月时间的辛苦付出，我们交出了一份满意的答卷</a:t>
            </a:r>
            <a:endParaRPr kumimoji="1" lang="en-US" altLang="zh-CN" dirty="0"/>
          </a:p>
          <a:p>
            <a:endParaRPr kumimoji="1" lang="en-US" altLang="zh-CN" dirty="0"/>
          </a:p>
          <a:p>
            <a:r>
              <a:rPr kumimoji="1" lang="zh-CN" altLang="en-US" dirty="0"/>
              <a:t>系统按时交付，也为后续的快速发展奠定了基础</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8</a:t>
            </a:fld>
            <a:endParaRPr kumimoji="1" lang="zh-CN" altLang="en-US"/>
          </a:p>
        </p:txBody>
      </p:sp>
    </p:spTree>
    <p:extLst>
      <p:ext uri="{BB962C8B-B14F-4D97-AF65-F5344CB8AC3E}">
        <p14:creationId xmlns:p14="http://schemas.microsoft.com/office/powerpoint/2010/main" val="2599765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标杆</a:t>
            </a:r>
            <a:endParaRPr kumimoji="1" lang="en-US" altLang="zh-CN" dirty="0"/>
          </a:p>
          <a:p>
            <a:endParaRPr kumimoji="1" lang="en-US" altLang="zh-CN" dirty="0"/>
          </a:p>
          <a:p>
            <a:r>
              <a:rPr kumimoji="1" lang="zh-CN" altLang="en-US" dirty="0"/>
              <a:t>高标准、严要求</a:t>
            </a:r>
            <a:endParaRPr kumimoji="1" lang="en-US" altLang="zh-CN" dirty="0"/>
          </a:p>
          <a:p>
            <a:endParaRPr kumimoji="1" lang="en-US" altLang="zh-CN" dirty="0"/>
          </a:p>
          <a:p>
            <a:r>
              <a:rPr kumimoji="1" lang="zh-CN" altLang="en-US" dirty="0"/>
              <a:t>优秀的人都具备的品质：自律、主动、善于学习</a:t>
            </a:r>
            <a:endParaRPr kumimoji="1" lang="en-US" altLang="zh-CN" dirty="0"/>
          </a:p>
          <a:p>
            <a:r>
              <a:rPr kumimoji="1" lang="zh-CN" altLang="en-US" dirty="0"/>
              <a:t>和跑的快的人同一赛道赛跑   竞争意识</a:t>
            </a:r>
            <a:endParaRPr kumimoji="1" lang="en-US" altLang="zh-CN" dirty="0"/>
          </a:p>
          <a:p>
            <a:endParaRPr kumimoji="1" lang="en-US" altLang="zh-CN" dirty="0"/>
          </a:p>
          <a:p>
            <a:r>
              <a:rPr kumimoji="1" lang="zh-CN" altLang="en-US" dirty="0"/>
              <a:t>最重要的就是 学习模仿，怎么去学习模仿呢</a:t>
            </a:r>
          </a:p>
          <a:p>
            <a:endParaRPr kumimoji="1" lang="zh-CN" altLang="en-US" dirty="0"/>
          </a:p>
        </p:txBody>
      </p:sp>
      <p:sp>
        <p:nvSpPr>
          <p:cNvPr id="4" name="灯片编号占位符 3"/>
          <p:cNvSpPr>
            <a:spLocks noGrp="1"/>
          </p:cNvSpPr>
          <p:nvPr>
            <p:ph type="sldNum" sz="quarter" idx="5"/>
          </p:nvPr>
        </p:nvSpPr>
        <p:spPr/>
        <p:txBody>
          <a:bodyPr/>
          <a:lstStyle/>
          <a:p>
            <a:fld id="{F9B1DA97-53AF-454E-9D82-E3BE9E3C8FA5}" type="slidenum">
              <a:rPr kumimoji="1" lang="zh-CN" altLang="en-US" smtClean="0"/>
              <a:t>9</a:t>
            </a:fld>
            <a:endParaRPr kumimoji="1" lang="zh-CN" altLang="en-US"/>
          </a:p>
        </p:txBody>
      </p:sp>
    </p:spTree>
    <p:extLst>
      <p:ext uri="{BB962C8B-B14F-4D97-AF65-F5344CB8AC3E}">
        <p14:creationId xmlns:p14="http://schemas.microsoft.com/office/powerpoint/2010/main" val="4273205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33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7165" y="429225"/>
            <a:ext cx="4054079" cy="582613"/>
          </a:xfrm>
          <a:prstGeom prst="rect">
            <a:avLst/>
          </a:prstGeom>
        </p:spPr>
        <p:txBody>
          <a:bodyPr>
            <a:normAutofit/>
          </a:bodyPr>
          <a:lstStyle>
            <a:lvl1pPr>
              <a:defRPr sz="2400" b="1" i="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pic>
        <p:nvPicPr>
          <p:cNvPr id="4" name="图片 3">
            <a:extLst>
              <a:ext uri="{FF2B5EF4-FFF2-40B4-BE49-F238E27FC236}">
                <a16:creationId xmlns:a16="http://schemas.microsoft.com/office/drawing/2014/main" id="{7E150DD1-1F46-3C45-931F-4795814CFB49}"/>
              </a:ext>
            </a:extLst>
          </p:cNvPr>
          <p:cNvPicPr>
            <a:picLocks noChangeAspect="1"/>
          </p:cNvPicPr>
          <p:nvPr userDrawn="1"/>
        </p:nvPicPr>
        <p:blipFill>
          <a:blip r:embed="rId3"/>
          <a:stretch>
            <a:fillRect/>
          </a:stretch>
        </p:blipFill>
        <p:spPr>
          <a:xfrm>
            <a:off x="6457014" y="217864"/>
            <a:ext cx="2359727" cy="307222"/>
          </a:xfrm>
          <a:prstGeom prst="rect">
            <a:avLst/>
          </a:prstGeom>
        </p:spPr>
      </p:pic>
    </p:spTree>
    <p:extLst>
      <p:ext uri="{BB962C8B-B14F-4D97-AF65-F5344CB8AC3E}">
        <p14:creationId xmlns:p14="http://schemas.microsoft.com/office/powerpoint/2010/main" val="26079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
第二级
第三级
第四级
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7/29/20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10873621"/>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9"/>
            <a:ext cx="9144000" cy="6852961"/>
          </a:xfrm>
          <a:prstGeom prst="rect">
            <a:avLst/>
          </a:prstGeom>
        </p:spPr>
      </p:pic>
      <p:grpSp>
        <p:nvGrpSpPr>
          <p:cNvPr id="5" name="组合 4">
            <a:extLst>
              <a:ext uri="{FF2B5EF4-FFF2-40B4-BE49-F238E27FC236}">
                <a16:creationId xmlns:a16="http://schemas.microsoft.com/office/drawing/2014/main" id="{E5CF1BE6-8519-704B-A0A9-7042908CFD15}"/>
              </a:ext>
            </a:extLst>
          </p:cNvPr>
          <p:cNvGrpSpPr/>
          <p:nvPr/>
        </p:nvGrpSpPr>
        <p:grpSpPr>
          <a:xfrm>
            <a:off x="2171340" y="2060450"/>
            <a:ext cx="4801314" cy="3387831"/>
            <a:chOff x="6629820" y="539521"/>
            <a:chExt cx="3329254" cy="4517104"/>
          </a:xfrm>
          <a:solidFill>
            <a:schemeClr val="bg1"/>
          </a:solidFill>
        </p:grpSpPr>
        <p:sp>
          <p:nvSpPr>
            <p:cNvPr id="6" name="文本框 5">
              <a:extLst>
                <a:ext uri="{FF2B5EF4-FFF2-40B4-BE49-F238E27FC236}">
                  <a16:creationId xmlns:a16="http://schemas.microsoft.com/office/drawing/2014/main" id="{225334A2-BC36-D343-882B-AE9442170362}"/>
                </a:ext>
              </a:extLst>
            </p:cNvPr>
            <p:cNvSpPr txBox="1"/>
            <p:nvPr/>
          </p:nvSpPr>
          <p:spPr>
            <a:xfrm>
              <a:off x="6629820" y="1561845"/>
              <a:ext cx="3329254" cy="943847"/>
            </a:xfrm>
            <a:prstGeom prst="rect">
              <a:avLst/>
            </a:prstGeom>
            <a:noFill/>
          </p:spPr>
          <p:txBody>
            <a:bodyPr wrap="none" rtlCol="0">
              <a:spAutoFit/>
            </a:bodyPr>
            <a:lstStyle/>
            <a:p>
              <a:pPr algn="ctr"/>
              <a:r>
                <a:rPr kumimoji="1" lang="zh-CN" altLang="en-US" sz="4000" b="1" dirty="0">
                  <a:solidFill>
                    <a:srgbClr val="6CBF6E"/>
                  </a:solidFill>
                  <a:latin typeface="Microsoft YaHei" panose="020B0503020204020204" pitchFamily="34" charset="-122"/>
                  <a:ea typeface="Microsoft YaHei" panose="020B0503020204020204" pitchFamily="34" charset="-122"/>
                </a:rPr>
                <a:t>我在跟谁学的那些事</a:t>
              </a:r>
            </a:p>
          </p:txBody>
        </p:sp>
        <p:sp>
          <p:nvSpPr>
            <p:cNvPr id="7" name="文本框 6">
              <a:extLst>
                <a:ext uri="{FF2B5EF4-FFF2-40B4-BE49-F238E27FC236}">
                  <a16:creationId xmlns:a16="http://schemas.microsoft.com/office/drawing/2014/main" id="{21225A8B-A5A7-4C48-A867-B25EEE6B9CCE}"/>
                </a:ext>
              </a:extLst>
            </p:cNvPr>
            <p:cNvSpPr txBox="1"/>
            <p:nvPr/>
          </p:nvSpPr>
          <p:spPr>
            <a:xfrm>
              <a:off x="7598787" y="539521"/>
              <a:ext cx="1391325" cy="779699"/>
            </a:xfrm>
            <a:prstGeom prst="rect">
              <a:avLst/>
            </a:prstGeom>
            <a:noFill/>
          </p:spPr>
          <p:txBody>
            <a:bodyPr wrap="none" rtlCol="0">
              <a:spAutoFit/>
            </a:bodyPr>
            <a:lstStyle/>
            <a:p>
              <a:pPr algn="ctr"/>
              <a:r>
                <a:rPr kumimoji="1" lang="en-US" altLang="zh-CN" sz="3200" dirty="0">
                  <a:solidFill>
                    <a:schemeClr val="tx1">
                      <a:lumMod val="75000"/>
                      <a:lumOff val="25000"/>
                    </a:schemeClr>
                  </a:solidFill>
                  <a:latin typeface="Microsoft YaHei" panose="020B0503020204020204" pitchFamily="34" charset="-122"/>
                  <a:ea typeface="Microsoft YaHei" panose="020B0503020204020204" pitchFamily="34" charset="-122"/>
                </a:rPr>
                <a:t>PART</a:t>
              </a:r>
              <a:r>
                <a:rPr kumimoji="1" lang="zh-CN" altLang="en-US" sz="32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3200"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zh-CN" altLang="en-US" sz="32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3200" dirty="0">
                  <a:solidFill>
                    <a:schemeClr val="tx1">
                      <a:lumMod val="75000"/>
                      <a:lumOff val="25000"/>
                    </a:schemeClr>
                  </a:solidFill>
                  <a:latin typeface="Microsoft YaHei" panose="020B0503020204020204" pitchFamily="34" charset="-122"/>
                  <a:ea typeface="Microsoft YaHei" panose="020B0503020204020204" pitchFamily="34" charset="-122"/>
                </a:rPr>
                <a:t>03</a:t>
              </a:r>
              <a:endParaRPr kumimoji="1" lang="zh-CN" altLang="en-US" sz="3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225334A2-BC36-D343-882B-AE9442170362}"/>
                </a:ext>
              </a:extLst>
            </p:cNvPr>
            <p:cNvSpPr txBox="1"/>
            <p:nvPr/>
          </p:nvSpPr>
          <p:spPr>
            <a:xfrm>
              <a:off x="7670211" y="4564183"/>
              <a:ext cx="1248470" cy="492442"/>
            </a:xfrm>
            <a:prstGeom prst="rect">
              <a:avLst/>
            </a:prstGeom>
            <a:noFill/>
          </p:spPr>
          <p:txBody>
            <a:bodyPr wrap="none" rtlCol="0">
              <a:spAutoFit/>
            </a:bodyPr>
            <a:lstStyle/>
            <a:p>
              <a:pPr algn="ctr"/>
              <a:r>
                <a:rPr kumimoji="1" lang="zh-CN" altLang="en-US" b="1" dirty="0">
                  <a:solidFill>
                    <a:srgbClr val="74C372"/>
                  </a:solidFill>
                  <a:latin typeface="Microsoft YaHei" panose="020B0503020204020204" pitchFamily="34" charset="-122"/>
                  <a:ea typeface="Microsoft YaHei" panose="020B0503020204020204" pitchFamily="34" charset="-122"/>
                </a:rPr>
                <a:t>主讲人：聂建辉</a:t>
              </a:r>
            </a:p>
          </p:txBody>
        </p:sp>
      </p:grpSp>
      <p:pic>
        <p:nvPicPr>
          <p:cNvPr id="8" name="图片 7">
            <a:extLst>
              <a:ext uri="{FF2B5EF4-FFF2-40B4-BE49-F238E27FC236}">
                <a16:creationId xmlns:a16="http://schemas.microsoft.com/office/drawing/2014/main" id="{6553046B-7B57-AE4F-A2AE-E8596A8DA0A1}"/>
              </a:ext>
            </a:extLst>
          </p:cNvPr>
          <p:cNvPicPr>
            <a:picLocks noChangeAspect="1"/>
          </p:cNvPicPr>
          <p:nvPr/>
        </p:nvPicPr>
        <p:blipFill>
          <a:blip r:embed="rId4"/>
          <a:stretch>
            <a:fillRect/>
          </a:stretch>
        </p:blipFill>
        <p:spPr>
          <a:xfrm>
            <a:off x="3184420" y="3873431"/>
            <a:ext cx="2775158" cy="360519"/>
          </a:xfrm>
          <a:prstGeom prst="rect">
            <a:avLst/>
          </a:prstGeom>
        </p:spPr>
      </p:pic>
      <p:pic>
        <p:nvPicPr>
          <p:cNvPr id="15" name="图片 14">
            <a:extLst>
              <a:ext uri="{FF2B5EF4-FFF2-40B4-BE49-F238E27FC236}">
                <a16:creationId xmlns:a16="http://schemas.microsoft.com/office/drawing/2014/main" id="{C0140710-62D5-0644-9A9E-01DFF3525106}"/>
              </a:ext>
            </a:extLst>
          </p:cNvPr>
          <p:cNvPicPr>
            <a:picLocks noChangeAspect="1"/>
          </p:cNvPicPr>
          <p:nvPr/>
        </p:nvPicPr>
        <p:blipFill>
          <a:blip r:embed="rId5"/>
          <a:stretch>
            <a:fillRect/>
          </a:stretch>
        </p:blipFill>
        <p:spPr>
          <a:xfrm>
            <a:off x="4903640" y="-936868"/>
            <a:ext cx="1811491" cy="1811491"/>
          </a:xfrm>
          <a:prstGeom prst="rect">
            <a:avLst/>
          </a:prstGeom>
        </p:spPr>
      </p:pic>
      <p:pic>
        <p:nvPicPr>
          <p:cNvPr id="16" name="图片 15">
            <a:extLst>
              <a:ext uri="{FF2B5EF4-FFF2-40B4-BE49-F238E27FC236}">
                <a16:creationId xmlns:a16="http://schemas.microsoft.com/office/drawing/2014/main" id="{ACC8B452-152A-D245-8573-E46F2588C61A}"/>
              </a:ext>
            </a:extLst>
          </p:cNvPr>
          <p:cNvPicPr>
            <a:picLocks noChangeAspect="1"/>
          </p:cNvPicPr>
          <p:nvPr/>
        </p:nvPicPr>
        <p:blipFill>
          <a:blip r:embed="rId5"/>
          <a:stretch>
            <a:fillRect/>
          </a:stretch>
        </p:blipFill>
        <p:spPr>
          <a:xfrm>
            <a:off x="8775171" y="3812783"/>
            <a:ext cx="737655" cy="737655"/>
          </a:xfrm>
          <a:prstGeom prst="rect">
            <a:avLst/>
          </a:prstGeom>
        </p:spPr>
      </p:pic>
    </p:spTree>
    <p:extLst>
      <p:ext uri="{BB962C8B-B14F-4D97-AF65-F5344CB8AC3E}">
        <p14:creationId xmlns:p14="http://schemas.microsoft.com/office/powerpoint/2010/main" val="419477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A6A74-02E4-E849-A306-DC5F41BB2B2F}"/>
              </a:ext>
            </a:extLst>
          </p:cNvPr>
          <p:cNvSpPr>
            <a:spLocks noGrp="1"/>
          </p:cNvSpPr>
          <p:nvPr>
            <p:ph type="title"/>
          </p:nvPr>
        </p:nvSpPr>
        <p:spPr/>
        <p:txBody>
          <a:bodyPr>
            <a:normAutofit/>
          </a:bodyPr>
          <a:lstStyle/>
          <a:p>
            <a:r>
              <a:rPr kumimoji="1" lang="zh-CN" altLang="en-US" dirty="0"/>
              <a:t>学习模仿</a:t>
            </a:r>
          </a:p>
        </p:txBody>
      </p:sp>
      <p:sp>
        <p:nvSpPr>
          <p:cNvPr id="3" name="文本框 2">
            <a:extLst>
              <a:ext uri="{FF2B5EF4-FFF2-40B4-BE49-F238E27FC236}">
                <a16:creationId xmlns:a16="http://schemas.microsoft.com/office/drawing/2014/main" id="{A98CE25E-7B45-F448-9B6D-6697D1BD1723}"/>
              </a:ext>
            </a:extLst>
          </p:cNvPr>
          <p:cNvSpPr txBox="1"/>
          <p:nvPr/>
        </p:nvSpPr>
        <p:spPr>
          <a:xfrm>
            <a:off x="3303298" y="1705881"/>
            <a:ext cx="2954655" cy="4154984"/>
          </a:xfrm>
          <a:prstGeom prst="rect">
            <a:avLst/>
          </a:prstGeom>
          <a:noFill/>
        </p:spPr>
        <p:txBody>
          <a:bodyPr wrap="square" rtlCol="0">
            <a:spAutoFit/>
          </a:bodyPr>
          <a:lstStyle/>
          <a:p>
            <a:pPr>
              <a:lnSpc>
                <a:spcPct val="150000"/>
              </a:lnSpc>
            </a:pPr>
            <a:r>
              <a:rPr kumimoji="1" lang="zh-CN" altLang="en-US" sz="4400" b="1" dirty="0">
                <a:solidFill>
                  <a:srgbClr val="5FB968"/>
                </a:solidFill>
                <a:latin typeface="微软雅黑" panose="020B0503020204020204" pitchFamily="34" charset="-122"/>
                <a:ea typeface="微软雅黑" panose="020B0503020204020204" pitchFamily="34" charset="-122"/>
              </a:rPr>
              <a:t>寻找标杆</a:t>
            </a:r>
            <a:endParaRPr kumimoji="1" lang="en-US" altLang="zh-CN" sz="4400" b="1" dirty="0">
              <a:solidFill>
                <a:srgbClr val="5FB968"/>
              </a:solidFill>
              <a:latin typeface="微软雅黑" panose="020B0503020204020204" pitchFamily="34" charset="-122"/>
              <a:ea typeface="微软雅黑" panose="020B0503020204020204" pitchFamily="34" charset="-122"/>
            </a:endParaRPr>
          </a:p>
          <a:p>
            <a:pPr>
              <a:lnSpc>
                <a:spcPct val="150000"/>
              </a:lnSpc>
            </a:pPr>
            <a:r>
              <a:rPr kumimoji="1" lang="zh-CN" altLang="en-US" sz="4400" b="1" dirty="0">
                <a:solidFill>
                  <a:srgbClr val="5FB968"/>
                </a:solidFill>
                <a:latin typeface="微软雅黑" panose="020B0503020204020204" pitchFamily="34" charset="-122"/>
                <a:ea typeface="微软雅黑" panose="020B0503020204020204" pitchFamily="34" charset="-122"/>
              </a:rPr>
              <a:t>死盯标杆</a:t>
            </a:r>
            <a:endParaRPr kumimoji="1" lang="en-US" altLang="zh-CN" sz="4400" b="1" dirty="0">
              <a:solidFill>
                <a:srgbClr val="5FB968"/>
              </a:solidFill>
              <a:latin typeface="微软雅黑" panose="020B0503020204020204" pitchFamily="34" charset="-122"/>
              <a:ea typeface="微软雅黑" panose="020B0503020204020204" pitchFamily="34" charset="-122"/>
            </a:endParaRPr>
          </a:p>
          <a:p>
            <a:pPr>
              <a:lnSpc>
                <a:spcPct val="150000"/>
              </a:lnSpc>
            </a:pPr>
            <a:r>
              <a:rPr kumimoji="1" lang="zh-CN" altLang="en-US" sz="4400" b="1" dirty="0">
                <a:solidFill>
                  <a:srgbClr val="5FB968"/>
                </a:solidFill>
                <a:latin typeface="微软雅黑" panose="020B0503020204020204" pitchFamily="34" charset="-122"/>
                <a:ea typeface="微软雅黑" panose="020B0503020204020204" pitchFamily="34" charset="-122"/>
              </a:rPr>
              <a:t>模仿标杆</a:t>
            </a:r>
            <a:endParaRPr kumimoji="1" lang="en-US" altLang="zh-CN" sz="4400" b="1" dirty="0">
              <a:solidFill>
                <a:srgbClr val="5FB968"/>
              </a:solidFill>
              <a:latin typeface="微软雅黑" panose="020B0503020204020204" pitchFamily="34" charset="-122"/>
              <a:ea typeface="微软雅黑" panose="020B0503020204020204" pitchFamily="34" charset="-122"/>
            </a:endParaRPr>
          </a:p>
          <a:p>
            <a:pPr>
              <a:lnSpc>
                <a:spcPct val="150000"/>
              </a:lnSpc>
            </a:pPr>
            <a:r>
              <a:rPr kumimoji="1" lang="zh-CN" altLang="en-US" sz="4400" b="1" dirty="0">
                <a:solidFill>
                  <a:srgbClr val="5FB968"/>
                </a:solidFill>
                <a:latin typeface="微软雅黑" panose="020B0503020204020204" pitchFamily="34" charset="-122"/>
                <a:ea typeface="微软雅黑" panose="020B0503020204020204" pitchFamily="34" charset="-122"/>
              </a:rPr>
              <a:t>超越标杆</a:t>
            </a:r>
            <a:endParaRPr kumimoji="1" lang="en-US" altLang="zh-CN" sz="4400" b="1" dirty="0">
              <a:solidFill>
                <a:srgbClr val="5FB96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741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94976-3A22-BA41-9464-E1B43BDCD575}"/>
              </a:ext>
            </a:extLst>
          </p:cNvPr>
          <p:cNvSpPr>
            <a:spLocks noGrp="1"/>
          </p:cNvSpPr>
          <p:nvPr>
            <p:ph type="title"/>
          </p:nvPr>
        </p:nvSpPr>
        <p:spPr/>
        <p:txBody>
          <a:bodyPr>
            <a:normAutofit/>
          </a:bodyPr>
          <a:lstStyle/>
          <a:p>
            <a:r>
              <a:rPr kumimoji="1" lang="zh-CN" altLang="en-US" dirty="0"/>
              <a:t>持续改善</a:t>
            </a:r>
          </a:p>
        </p:txBody>
      </p:sp>
      <p:pic>
        <p:nvPicPr>
          <p:cNvPr id="3" name="图片 2">
            <a:extLst>
              <a:ext uri="{FF2B5EF4-FFF2-40B4-BE49-F238E27FC236}">
                <a16:creationId xmlns:a16="http://schemas.microsoft.com/office/drawing/2014/main" id="{AB8154B1-B1D6-474B-B100-D87C003A2801}"/>
              </a:ext>
            </a:extLst>
          </p:cNvPr>
          <p:cNvPicPr>
            <a:picLocks noChangeAspect="1"/>
          </p:cNvPicPr>
          <p:nvPr/>
        </p:nvPicPr>
        <p:blipFill>
          <a:blip r:embed="rId3"/>
          <a:stretch>
            <a:fillRect/>
          </a:stretch>
        </p:blipFill>
        <p:spPr>
          <a:xfrm>
            <a:off x="2219623" y="1246134"/>
            <a:ext cx="4704753" cy="5081133"/>
          </a:xfrm>
          <a:prstGeom prst="rect">
            <a:avLst/>
          </a:prstGeom>
        </p:spPr>
      </p:pic>
    </p:spTree>
    <p:extLst>
      <p:ext uri="{BB962C8B-B14F-4D97-AF65-F5344CB8AC3E}">
        <p14:creationId xmlns:p14="http://schemas.microsoft.com/office/powerpoint/2010/main" val="250714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731B-1076-4249-94A3-6DDB95E57F60}"/>
              </a:ext>
            </a:extLst>
          </p:cNvPr>
          <p:cNvSpPr>
            <a:spLocks noGrp="1"/>
          </p:cNvSpPr>
          <p:nvPr>
            <p:ph type="title"/>
          </p:nvPr>
        </p:nvSpPr>
        <p:spPr/>
        <p:txBody>
          <a:bodyPr>
            <a:normAutofit/>
          </a:bodyPr>
          <a:lstStyle/>
          <a:p>
            <a:r>
              <a:rPr kumimoji="1" lang="zh-CN" altLang="en-US" dirty="0"/>
              <a:t>励志公式</a:t>
            </a:r>
          </a:p>
        </p:txBody>
      </p:sp>
      <p:pic>
        <p:nvPicPr>
          <p:cNvPr id="3" name="图片 2">
            <a:extLst>
              <a:ext uri="{FF2B5EF4-FFF2-40B4-BE49-F238E27FC236}">
                <a16:creationId xmlns:a16="http://schemas.microsoft.com/office/drawing/2014/main" id="{FEEB4E9F-6425-8542-9F96-457D9ED3BB41}"/>
              </a:ext>
            </a:extLst>
          </p:cNvPr>
          <p:cNvPicPr>
            <a:picLocks noChangeAspect="1"/>
          </p:cNvPicPr>
          <p:nvPr/>
        </p:nvPicPr>
        <p:blipFill>
          <a:blip r:embed="rId3"/>
          <a:stretch>
            <a:fillRect/>
          </a:stretch>
        </p:blipFill>
        <p:spPr>
          <a:xfrm>
            <a:off x="1413934" y="1874286"/>
            <a:ext cx="6316132" cy="3938712"/>
          </a:xfrm>
          <a:prstGeom prst="rect">
            <a:avLst/>
          </a:prstGeom>
        </p:spPr>
      </p:pic>
    </p:spTree>
    <p:extLst>
      <p:ext uri="{BB962C8B-B14F-4D97-AF65-F5344CB8AC3E}">
        <p14:creationId xmlns:p14="http://schemas.microsoft.com/office/powerpoint/2010/main" val="4786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A5B08-7101-C441-A427-277B09C4A7E7}"/>
              </a:ext>
            </a:extLst>
          </p:cNvPr>
          <p:cNvSpPr>
            <a:spLocks noGrp="1"/>
          </p:cNvSpPr>
          <p:nvPr>
            <p:ph type="title"/>
          </p:nvPr>
        </p:nvSpPr>
        <p:spPr/>
        <p:txBody>
          <a:bodyPr>
            <a:normAutofit/>
          </a:bodyPr>
          <a:lstStyle/>
          <a:p>
            <a:r>
              <a:rPr kumimoji="1" lang="zh-CN" altLang="en-US" dirty="0"/>
              <a:t>选择很重要</a:t>
            </a:r>
          </a:p>
        </p:txBody>
      </p:sp>
      <p:pic>
        <p:nvPicPr>
          <p:cNvPr id="3" name="图片 2">
            <a:extLst>
              <a:ext uri="{FF2B5EF4-FFF2-40B4-BE49-F238E27FC236}">
                <a16:creationId xmlns:a16="http://schemas.microsoft.com/office/drawing/2014/main" id="{7AE6D994-B961-BD4B-8C80-6E7C7691DA21}"/>
              </a:ext>
            </a:extLst>
          </p:cNvPr>
          <p:cNvPicPr>
            <a:picLocks noChangeAspect="1"/>
          </p:cNvPicPr>
          <p:nvPr/>
        </p:nvPicPr>
        <p:blipFill>
          <a:blip r:embed="rId3"/>
          <a:stretch>
            <a:fillRect/>
          </a:stretch>
        </p:blipFill>
        <p:spPr>
          <a:xfrm>
            <a:off x="861047" y="1292009"/>
            <a:ext cx="7421906" cy="5136766"/>
          </a:xfrm>
          <a:prstGeom prst="rect">
            <a:avLst/>
          </a:prstGeom>
        </p:spPr>
      </p:pic>
    </p:spTree>
    <p:extLst>
      <p:ext uri="{BB962C8B-B14F-4D97-AF65-F5344CB8AC3E}">
        <p14:creationId xmlns:p14="http://schemas.microsoft.com/office/powerpoint/2010/main" val="10575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257" y="3929362"/>
            <a:ext cx="6174365" cy="2752427"/>
          </a:xfrm>
          <a:prstGeom prst="rect">
            <a:avLst/>
          </a:prstGeom>
        </p:spPr>
      </p:pic>
      <p:sp>
        <p:nvSpPr>
          <p:cNvPr id="2" name="标题 1">
            <a:extLst>
              <a:ext uri="{FF2B5EF4-FFF2-40B4-BE49-F238E27FC236}">
                <a16:creationId xmlns:a16="http://schemas.microsoft.com/office/drawing/2014/main" id="{FFE8492F-1ACF-7E41-835B-0D9CFF6D9769}"/>
              </a:ext>
            </a:extLst>
          </p:cNvPr>
          <p:cNvSpPr>
            <a:spLocks noGrp="1"/>
          </p:cNvSpPr>
          <p:nvPr>
            <p:ph type="title"/>
          </p:nvPr>
        </p:nvSpPr>
        <p:spPr/>
        <p:txBody>
          <a:bodyPr>
            <a:normAutofit/>
          </a:bodyPr>
          <a:lstStyle/>
          <a:p>
            <a:r>
              <a:rPr kumimoji="1" lang="zh-CN" altLang="en-US" dirty="0"/>
              <a:t>信任的几种境界</a:t>
            </a:r>
          </a:p>
        </p:txBody>
      </p:sp>
      <p:sp>
        <p:nvSpPr>
          <p:cNvPr id="3" name="文本框 2">
            <a:extLst>
              <a:ext uri="{FF2B5EF4-FFF2-40B4-BE49-F238E27FC236}">
                <a16:creationId xmlns:a16="http://schemas.microsoft.com/office/drawing/2014/main" id="{7642995F-D06D-CE46-AD14-6E94502778DD}"/>
              </a:ext>
            </a:extLst>
          </p:cNvPr>
          <p:cNvSpPr txBox="1"/>
          <p:nvPr/>
        </p:nvSpPr>
        <p:spPr>
          <a:xfrm>
            <a:off x="2813115" y="2183831"/>
            <a:ext cx="3877985" cy="2221314"/>
          </a:xfrm>
          <a:prstGeom prst="rect">
            <a:avLst/>
          </a:prstGeom>
          <a:noFill/>
        </p:spPr>
        <p:txBody>
          <a:bodyPr wrap="none" rtlCol="0">
            <a:spAutoFit/>
          </a:bodyPr>
          <a:lstStyle/>
          <a:p>
            <a:pPr>
              <a:lnSpc>
                <a:spcPct val="150000"/>
              </a:lnSpc>
            </a:pPr>
            <a:r>
              <a:rPr kumimoji="1" lang="zh-CN" altLang="en-US" sz="3200" b="1" dirty="0">
                <a:solidFill>
                  <a:srgbClr val="5BB764"/>
                </a:solidFill>
                <a:latin typeface="微软雅黑" panose="020B0503020204020204" pitchFamily="34" charset="-122"/>
                <a:ea typeface="微软雅黑" panose="020B0503020204020204" pitchFamily="34" charset="-122"/>
              </a:rPr>
              <a:t>看见了、也不相信</a:t>
            </a:r>
            <a:endParaRPr kumimoji="1" lang="en-US" altLang="zh-CN" sz="3200" b="1" dirty="0">
              <a:solidFill>
                <a:srgbClr val="5BB764"/>
              </a:solidFill>
              <a:latin typeface="微软雅黑" panose="020B0503020204020204" pitchFamily="34" charset="-122"/>
              <a:ea typeface="微软雅黑" panose="020B0503020204020204" pitchFamily="34" charset="-122"/>
            </a:endParaRPr>
          </a:p>
          <a:p>
            <a:pPr>
              <a:lnSpc>
                <a:spcPct val="150000"/>
              </a:lnSpc>
            </a:pPr>
            <a:r>
              <a:rPr kumimoji="1" lang="zh-CN" altLang="en-US" sz="3200" b="1" dirty="0">
                <a:solidFill>
                  <a:srgbClr val="5BB764"/>
                </a:solidFill>
                <a:latin typeface="微软雅黑" panose="020B0503020204020204" pitchFamily="34" charset="-122"/>
                <a:ea typeface="微软雅黑" panose="020B0503020204020204" pitchFamily="34" charset="-122"/>
              </a:rPr>
              <a:t>因为看见、所以相信</a:t>
            </a:r>
            <a:endParaRPr kumimoji="1" lang="en-US" altLang="zh-CN" sz="3200" b="1" dirty="0">
              <a:solidFill>
                <a:srgbClr val="5BB764"/>
              </a:solidFill>
              <a:latin typeface="微软雅黑" panose="020B0503020204020204" pitchFamily="34" charset="-122"/>
              <a:ea typeface="微软雅黑" panose="020B0503020204020204" pitchFamily="34" charset="-122"/>
            </a:endParaRPr>
          </a:p>
          <a:p>
            <a:pPr>
              <a:lnSpc>
                <a:spcPct val="150000"/>
              </a:lnSpc>
            </a:pPr>
            <a:r>
              <a:rPr kumimoji="1" lang="zh-CN" altLang="en-US" sz="3200" b="1" dirty="0">
                <a:solidFill>
                  <a:srgbClr val="5BB764"/>
                </a:solidFill>
                <a:latin typeface="微软雅黑" panose="020B0503020204020204" pitchFamily="34" charset="-122"/>
                <a:ea typeface="微软雅黑" panose="020B0503020204020204" pitchFamily="34" charset="-122"/>
              </a:rPr>
              <a:t>因为相信、所以看见</a:t>
            </a:r>
          </a:p>
        </p:txBody>
      </p:sp>
    </p:spTree>
    <p:extLst>
      <p:ext uri="{BB962C8B-B14F-4D97-AF65-F5344CB8AC3E}">
        <p14:creationId xmlns:p14="http://schemas.microsoft.com/office/powerpoint/2010/main" val="4847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79440" y="1745357"/>
            <a:ext cx="4909425" cy="4916978"/>
          </a:xfrm>
          <a:prstGeom prst="rect">
            <a:avLst/>
          </a:prstGeom>
        </p:spPr>
      </p:pic>
      <p:sp>
        <p:nvSpPr>
          <p:cNvPr id="2" name="标题 1">
            <a:extLst>
              <a:ext uri="{FF2B5EF4-FFF2-40B4-BE49-F238E27FC236}">
                <a16:creationId xmlns:a16="http://schemas.microsoft.com/office/drawing/2014/main" id="{819168E4-84B8-6049-9BD7-CE436152E002}"/>
              </a:ext>
            </a:extLst>
          </p:cNvPr>
          <p:cNvSpPr>
            <a:spLocks noGrp="1"/>
          </p:cNvSpPr>
          <p:nvPr>
            <p:ph type="title"/>
          </p:nvPr>
        </p:nvSpPr>
        <p:spPr/>
        <p:txBody>
          <a:bodyPr>
            <a:normAutofit/>
          </a:bodyPr>
          <a:lstStyle/>
          <a:p>
            <a:r>
              <a:rPr kumimoji="1" lang="zh-CN" altLang="en-US" dirty="0"/>
              <a:t>如何选择？</a:t>
            </a:r>
          </a:p>
        </p:txBody>
      </p:sp>
      <p:sp>
        <p:nvSpPr>
          <p:cNvPr id="3" name="文本框 2">
            <a:extLst>
              <a:ext uri="{FF2B5EF4-FFF2-40B4-BE49-F238E27FC236}">
                <a16:creationId xmlns:a16="http://schemas.microsoft.com/office/drawing/2014/main" id="{26729A36-3E59-A540-BBCE-D862C2FA2EE2}"/>
              </a:ext>
            </a:extLst>
          </p:cNvPr>
          <p:cNvSpPr txBox="1"/>
          <p:nvPr/>
        </p:nvSpPr>
        <p:spPr>
          <a:xfrm>
            <a:off x="4429985" y="2544642"/>
            <a:ext cx="4015843" cy="3318409"/>
          </a:xfrm>
          <a:prstGeom prst="rect">
            <a:avLst/>
          </a:prstGeom>
          <a:noFill/>
        </p:spPr>
        <p:txBody>
          <a:bodyPr wrap="none" rtlCol="0">
            <a:spAutoFit/>
          </a:bodyPr>
          <a:lstStyle/>
          <a:p>
            <a:pPr>
              <a:lnSpc>
                <a:spcPct val="150000"/>
              </a:lnSpc>
            </a:pPr>
            <a:r>
              <a:rPr kumimoji="1" lang="zh-CN" altLang="en-US" sz="3600" b="1" dirty="0">
                <a:solidFill>
                  <a:srgbClr val="5BB764"/>
                </a:solidFill>
                <a:latin typeface="微软雅黑" panose="020B0503020204020204" pitchFamily="34" charset="-122"/>
                <a:ea typeface="微软雅黑" panose="020B0503020204020204" pitchFamily="34" charset="-122"/>
              </a:rPr>
              <a:t>行业 朝阳产业？ </a:t>
            </a:r>
            <a:endParaRPr kumimoji="1" lang="en-US" altLang="zh-CN" sz="3600" b="1" dirty="0">
              <a:solidFill>
                <a:srgbClr val="5BB764"/>
              </a:solidFill>
              <a:latin typeface="微软雅黑" panose="020B0503020204020204" pitchFamily="34" charset="-122"/>
              <a:ea typeface="微软雅黑" panose="020B0503020204020204" pitchFamily="34" charset="-122"/>
            </a:endParaRPr>
          </a:p>
          <a:p>
            <a:pPr>
              <a:lnSpc>
                <a:spcPct val="150000"/>
              </a:lnSpc>
            </a:pPr>
            <a:r>
              <a:rPr kumimoji="1" lang="zh-CN" altLang="en-US" sz="3600" b="1" dirty="0">
                <a:solidFill>
                  <a:srgbClr val="5BB764"/>
                </a:solidFill>
                <a:latin typeface="微软雅黑" panose="020B0503020204020204" pitchFamily="34" charset="-122"/>
                <a:ea typeface="微软雅黑" panose="020B0503020204020204" pitchFamily="34" charset="-122"/>
              </a:rPr>
              <a:t>平台 快速发展期？</a:t>
            </a:r>
            <a:endParaRPr kumimoji="1" lang="en-US" altLang="zh-CN" sz="3600" b="1" dirty="0">
              <a:solidFill>
                <a:srgbClr val="5BB764"/>
              </a:solidFill>
              <a:latin typeface="微软雅黑" panose="020B0503020204020204" pitchFamily="34" charset="-122"/>
              <a:ea typeface="微软雅黑" panose="020B0503020204020204" pitchFamily="34" charset="-122"/>
            </a:endParaRPr>
          </a:p>
          <a:p>
            <a:pPr>
              <a:lnSpc>
                <a:spcPct val="150000"/>
              </a:lnSpc>
            </a:pPr>
            <a:r>
              <a:rPr kumimoji="1" lang="zh-CN" altLang="en-US" sz="3600" b="1" dirty="0">
                <a:solidFill>
                  <a:srgbClr val="5BB764"/>
                </a:solidFill>
                <a:latin typeface="微软雅黑" panose="020B0503020204020204" pitchFamily="34" charset="-122"/>
                <a:ea typeface="微软雅黑" panose="020B0503020204020204" pitchFamily="34" charset="-122"/>
              </a:rPr>
              <a:t>团队 创造价值？</a:t>
            </a:r>
            <a:endParaRPr kumimoji="1" lang="en-US" altLang="zh-CN" sz="3600" b="1" dirty="0">
              <a:solidFill>
                <a:srgbClr val="5BB764"/>
              </a:solidFill>
              <a:latin typeface="微软雅黑" panose="020B0503020204020204" pitchFamily="34" charset="-122"/>
              <a:ea typeface="微软雅黑" panose="020B0503020204020204" pitchFamily="34" charset="-122"/>
            </a:endParaRPr>
          </a:p>
          <a:p>
            <a:pPr>
              <a:lnSpc>
                <a:spcPct val="150000"/>
              </a:lnSpc>
            </a:pPr>
            <a:r>
              <a:rPr kumimoji="1" lang="zh-CN" altLang="en-US" sz="3600" b="1" dirty="0">
                <a:solidFill>
                  <a:srgbClr val="5BB764"/>
                </a:solidFill>
                <a:latin typeface="微软雅黑" panose="020B0503020204020204" pitchFamily="34" charset="-122"/>
                <a:ea typeface="微软雅黑" panose="020B0503020204020204" pitchFamily="34" charset="-122"/>
              </a:rPr>
              <a:t>成长 能力提升？</a:t>
            </a:r>
          </a:p>
        </p:txBody>
      </p:sp>
    </p:spTree>
    <p:extLst>
      <p:ext uri="{BB962C8B-B14F-4D97-AF65-F5344CB8AC3E}">
        <p14:creationId xmlns:p14="http://schemas.microsoft.com/office/powerpoint/2010/main" val="225715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293E4-018E-794A-888D-C754A79B42BD}"/>
              </a:ext>
            </a:extLst>
          </p:cNvPr>
          <p:cNvSpPr>
            <a:spLocks noGrp="1"/>
          </p:cNvSpPr>
          <p:nvPr>
            <p:ph type="title"/>
          </p:nvPr>
        </p:nvSpPr>
        <p:spPr/>
        <p:txBody>
          <a:bodyPr>
            <a:normAutofit/>
          </a:bodyPr>
          <a:lstStyle/>
          <a:p>
            <a:r>
              <a:rPr kumimoji="1" lang="zh-CN" altLang="en-US" dirty="0"/>
              <a:t>提升个人价值，少抱怨</a:t>
            </a:r>
          </a:p>
        </p:txBody>
      </p:sp>
      <p:pic>
        <p:nvPicPr>
          <p:cNvPr id="3" name="图片 2">
            <a:extLst>
              <a:ext uri="{FF2B5EF4-FFF2-40B4-BE49-F238E27FC236}">
                <a16:creationId xmlns:a16="http://schemas.microsoft.com/office/drawing/2014/main" id="{F3D57035-4AC8-374F-98E4-5EF698E46FE1}"/>
              </a:ext>
            </a:extLst>
          </p:cNvPr>
          <p:cNvPicPr>
            <a:picLocks noChangeAspect="1"/>
          </p:cNvPicPr>
          <p:nvPr/>
        </p:nvPicPr>
        <p:blipFill>
          <a:blip r:embed="rId3"/>
          <a:stretch>
            <a:fillRect/>
          </a:stretch>
        </p:blipFill>
        <p:spPr>
          <a:xfrm>
            <a:off x="1718066" y="1491621"/>
            <a:ext cx="5707868" cy="4937154"/>
          </a:xfrm>
          <a:prstGeom prst="rect">
            <a:avLst/>
          </a:prstGeom>
        </p:spPr>
      </p:pic>
    </p:spTree>
    <p:extLst>
      <p:ext uri="{BB962C8B-B14F-4D97-AF65-F5344CB8AC3E}">
        <p14:creationId xmlns:p14="http://schemas.microsoft.com/office/powerpoint/2010/main" val="4271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BC489-670C-E042-BB6E-6A374CE25CB6}"/>
              </a:ext>
            </a:extLst>
          </p:cNvPr>
          <p:cNvSpPr>
            <a:spLocks noGrp="1"/>
          </p:cNvSpPr>
          <p:nvPr>
            <p:ph type="title"/>
          </p:nvPr>
        </p:nvSpPr>
        <p:spPr/>
        <p:txBody>
          <a:bodyPr>
            <a:normAutofit/>
          </a:bodyPr>
          <a:lstStyle/>
          <a:p>
            <a:r>
              <a:rPr kumimoji="1" lang="zh-CN" altLang="en-US" dirty="0"/>
              <a:t>相信相信的力量</a:t>
            </a:r>
          </a:p>
        </p:txBody>
      </p:sp>
      <p:sp>
        <p:nvSpPr>
          <p:cNvPr id="3" name="文本框 2">
            <a:extLst>
              <a:ext uri="{FF2B5EF4-FFF2-40B4-BE49-F238E27FC236}">
                <a16:creationId xmlns:a16="http://schemas.microsoft.com/office/drawing/2014/main" id="{4A05444A-A348-FA40-B7AA-DB76DC6A1055}"/>
              </a:ext>
            </a:extLst>
          </p:cNvPr>
          <p:cNvSpPr txBox="1"/>
          <p:nvPr/>
        </p:nvSpPr>
        <p:spPr>
          <a:xfrm>
            <a:off x="1977264" y="2255650"/>
            <a:ext cx="5466560" cy="1830245"/>
          </a:xfrm>
          <a:prstGeom prst="rect">
            <a:avLst/>
          </a:prstGeom>
          <a:noFill/>
        </p:spPr>
        <p:txBody>
          <a:bodyPr wrap="none" rtlCol="0">
            <a:spAutoFit/>
          </a:bodyPr>
          <a:lstStyle/>
          <a:p>
            <a:pPr algn="ctr">
              <a:lnSpc>
                <a:spcPct val="150000"/>
              </a:lnSpc>
            </a:pPr>
            <a:r>
              <a:rPr kumimoji="1" lang="zh-CN" altLang="en-US" sz="4000" b="1" dirty="0">
                <a:latin typeface="微软雅黑" panose="020B0503020204020204" pitchFamily="34" charset="-122"/>
                <a:ea typeface="微软雅黑" panose="020B0503020204020204" pitchFamily="34" charset="-122"/>
              </a:rPr>
              <a:t>机遇与挑战并存</a:t>
            </a:r>
            <a:endParaRPr kumimoji="1" lang="en-US" altLang="zh-CN" sz="4000" b="1" dirty="0">
              <a:latin typeface="微软雅黑" panose="020B0503020204020204" pitchFamily="34" charset="-122"/>
              <a:ea typeface="微软雅黑" panose="020B0503020204020204" pitchFamily="34" charset="-122"/>
            </a:endParaRPr>
          </a:p>
          <a:p>
            <a:pPr algn="ctr">
              <a:lnSpc>
                <a:spcPct val="150000"/>
              </a:lnSpc>
            </a:pPr>
            <a:r>
              <a:rPr kumimoji="1" lang="zh-CN" altLang="en-US" sz="4000" b="1" dirty="0">
                <a:latin typeface="微软雅黑" panose="020B0503020204020204" pitchFamily="34" charset="-122"/>
                <a:ea typeface="微软雅黑" panose="020B0503020204020204" pitchFamily="34" charset="-122"/>
              </a:rPr>
              <a:t>人生不设限 你要跟谁学</a:t>
            </a:r>
          </a:p>
        </p:txBody>
      </p:sp>
    </p:spTree>
    <p:extLst>
      <p:ext uri="{BB962C8B-B14F-4D97-AF65-F5344CB8AC3E}">
        <p14:creationId xmlns:p14="http://schemas.microsoft.com/office/powerpoint/2010/main" val="158924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30A3BE-00D9-3D48-A04F-0F8933D7A13F}"/>
              </a:ext>
            </a:extLst>
          </p:cNvPr>
          <p:cNvPicPr>
            <a:picLocks noChangeAspect="1"/>
          </p:cNvPicPr>
          <p:nvPr/>
        </p:nvPicPr>
        <p:blipFill>
          <a:blip r:embed="rId3"/>
          <a:stretch>
            <a:fillRect/>
          </a:stretch>
        </p:blipFill>
        <p:spPr>
          <a:xfrm>
            <a:off x="527051" y="957263"/>
            <a:ext cx="8116887" cy="5370511"/>
          </a:xfrm>
          <a:prstGeom prst="rect">
            <a:avLst/>
          </a:prstGeom>
        </p:spPr>
      </p:pic>
    </p:spTree>
    <p:extLst>
      <p:ext uri="{BB962C8B-B14F-4D97-AF65-F5344CB8AC3E}">
        <p14:creationId xmlns:p14="http://schemas.microsoft.com/office/powerpoint/2010/main" val="406060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5DEA3-B2C0-B240-9691-ED21769248F8}"/>
              </a:ext>
            </a:extLst>
          </p:cNvPr>
          <p:cNvSpPr>
            <a:spLocks noGrp="1"/>
          </p:cNvSpPr>
          <p:nvPr>
            <p:ph type="title"/>
          </p:nvPr>
        </p:nvSpPr>
        <p:spPr/>
        <p:txBody>
          <a:bodyPr/>
          <a:lstStyle/>
          <a:p>
            <a:r>
              <a:rPr kumimoji="1" lang="zh-CN" altLang="en-US" dirty="0"/>
              <a:t>执行力</a:t>
            </a:r>
          </a:p>
        </p:txBody>
      </p:sp>
      <p:pic>
        <p:nvPicPr>
          <p:cNvPr id="3" name="图片 2">
            <a:extLst>
              <a:ext uri="{FF2B5EF4-FFF2-40B4-BE49-F238E27FC236}">
                <a16:creationId xmlns:a16="http://schemas.microsoft.com/office/drawing/2014/main" id="{FB0F72AA-6F4A-A345-A23E-507B72081211}"/>
              </a:ext>
            </a:extLst>
          </p:cNvPr>
          <p:cNvPicPr>
            <a:picLocks noChangeAspect="1"/>
          </p:cNvPicPr>
          <p:nvPr/>
        </p:nvPicPr>
        <p:blipFill>
          <a:blip r:embed="rId3"/>
          <a:stretch>
            <a:fillRect/>
          </a:stretch>
        </p:blipFill>
        <p:spPr>
          <a:xfrm>
            <a:off x="983222" y="1332710"/>
            <a:ext cx="7177556" cy="5096065"/>
          </a:xfrm>
          <a:prstGeom prst="rect">
            <a:avLst/>
          </a:prstGeom>
        </p:spPr>
      </p:pic>
    </p:spTree>
    <p:extLst>
      <p:ext uri="{BB962C8B-B14F-4D97-AF65-F5344CB8AC3E}">
        <p14:creationId xmlns:p14="http://schemas.microsoft.com/office/powerpoint/2010/main" val="220534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7D96F-3D22-944C-A9BC-10B512BF25FF}"/>
              </a:ext>
            </a:extLst>
          </p:cNvPr>
          <p:cNvSpPr>
            <a:spLocks noGrp="1"/>
          </p:cNvSpPr>
          <p:nvPr>
            <p:ph type="title"/>
          </p:nvPr>
        </p:nvSpPr>
        <p:spPr/>
        <p:txBody>
          <a:bodyPr>
            <a:normAutofit/>
          </a:bodyPr>
          <a:lstStyle/>
          <a:p>
            <a:r>
              <a:rPr kumimoji="1" lang="zh-CN" altLang="en-US" dirty="0"/>
              <a:t>大家眼中的程序猿</a:t>
            </a:r>
          </a:p>
        </p:txBody>
      </p:sp>
      <p:pic>
        <p:nvPicPr>
          <p:cNvPr id="3" name="图片 2">
            <a:extLst>
              <a:ext uri="{FF2B5EF4-FFF2-40B4-BE49-F238E27FC236}">
                <a16:creationId xmlns:a16="http://schemas.microsoft.com/office/drawing/2014/main" id="{300C86F5-8913-3D46-AB0D-9ACC1F481EFD}"/>
              </a:ext>
            </a:extLst>
          </p:cNvPr>
          <p:cNvPicPr>
            <a:picLocks noChangeAspect="1"/>
          </p:cNvPicPr>
          <p:nvPr/>
        </p:nvPicPr>
        <p:blipFill>
          <a:blip r:embed="rId3"/>
          <a:stretch>
            <a:fillRect/>
          </a:stretch>
        </p:blipFill>
        <p:spPr>
          <a:xfrm>
            <a:off x="1188243" y="1119227"/>
            <a:ext cx="6767514" cy="5414010"/>
          </a:xfrm>
          <a:prstGeom prst="rect">
            <a:avLst/>
          </a:prstGeom>
        </p:spPr>
      </p:pic>
    </p:spTree>
    <p:extLst>
      <p:ext uri="{BB962C8B-B14F-4D97-AF65-F5344CB8AC3E}">
        <p14:creationId xmlns:p14="http://schemas.microsoft.com/office/powerpoint/2010/main" val="193706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云形 4"/>
          <p:cNvSpPr/>
          <p:nvPr/>
        </p:nvSpPr>
        <p:spPr>
          <a:xfrm>
            <a:off x="3269673" y="1289725"/>
            <a:ext cx="5638800" cy="2757055"/>
          </a:xfrm>
          <a:prstGeom prst="cloud">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 name="标题 1">
            <a:extLst>
              <a:ext uri="{FF2B5EF4-FFF2-40B4-BE49-F238E27FC236}">
                <a16:creationId xmlns:a16="http://schemas.microsoft.com/office/drawing/2014/main" id="{9144C58B-02C7-4E4C-88CA-E1F73958BDC3}"/>
              </a:ext>
            </a:extLst>
          </p:cNvPr>
          <p:cNvSpPr>
            <a:spLocks noGrp="1"/>
          </p:cNvSpPr>
          <p:nvPr>
            <p:ph type="title"/>
          </p:nvPr>
        </p:nvSpPr>
        <p:spPr/>
        <p:txBody>
          <a:bodyPr>
            <a:normAutofit/>
          </a:bodyPr>
          <a:lstStyle/>
          <a:p>
            <a:r>
              <a:rPr kumimoji="1" lang="zh-CN" altLang="en-US" dirty="0"/>
              <a:t>执行力的体现</a:t>
            </a:r>
          </a:p>
        </p:txBody>
      </p:sp>
      <p:sp>
        <p:nvSpPr>
          <p:cNvPr id="3" name="文本框 2">
            <a:extLst>
              <a:ext uri="{FF2B5EF4-FFF2-40B4-BE49-F238E27FC236}">
                <a16:creationId xmlns:a16="http://schemas.microsoft.com/office/drawing/2014/main" id="{3BE9418C-BA02-2246-97BA-F2591FEF537B}"/>
              </a:ext>
            </a:extLst>
          </p:cNvPr>
          <p:cNvSpPr txBox="1"/>
          <p:nvPr/>
        </p:nvSpPr>
        <p:spPr>
          <a:xfrm>
            <a:off x="4226444" y="1840044"/>
            <a:ext cx="6419158" cy="1656415"/>
          </a:xfrm>
          <a:prstGeom prst="rect">
            <a:avLst/>
          </a:prstGeom>
          <a:noFill/>
        </p:spPr>
        <p:txBody>
          <a:bodyPr wrap="square" rtlCol="0">
            <a:spAutoFit/>
          </a:bodyPr>
          <a:lstStyle/>
          <a:p>
            <a:pPr>
              <a:lnSpc>
                <a:spcPct val="150000"/>
              </a:lnSpc>
            </a:pPr>
            <a:r>
              <a:rPr kumimoji="1" lang="zh-CN" altLang="en-US" sz="3600" b="1" dirty="0">
                <a:solidFill>
                  <a:srgbClr val="5BB764"/>
                </a:solidFill>
                <a:latin typeface="微软雅黑" panose="020B0503020204020204" pitchFamily="34" charset="-122"/>
                <a:ea typeface="微软雅黑" panose="020B0503020204020204" pitchFamily="34" charset="-122"/>
              </a:rPr>
              <a:t>交代的事情要做好</a:t>
            </a:r>
            <a:endParaRPr kumimoji="1" lang="en-US" altLang="zh-CN" sz="3600" b="1" dirty="0">
              <a:solidFill>
                <a:srgbClr val="5BB764"/>
              </a:solidFill>
              <a:latin typeface="微软雅黑" panose="020B0503020204020204" pitchFamily="34" charset="-122"/>
              <a:ea typeface="微软雅黑" panose="020B0503020204020204" pitchFamily="34" charset="-122"/>
            </a:endParaRPr>
          </a:p>
          <a:p>
            <a:pPr>
              <a:lnSpc>
                <a:spcPct val="150000"/>
              </a:lnSpc>
            </a:pPr>
            <a:r>
              <a:rPr kumimoji="1" lang="zh-CN" altLang="en-US" sz="3600" b="1" dirty="0">
                <a:solidFill>
                  <a:srgbClr val="5BB764"/>
                </a:solidFill>
                <a:latin typeface="微软雅黑" panose="020B0503020204020204" pitchFamily="34" charset="-122"/>
                <a:ea typeface="微软雅黑" panose="020B0503020204020204" pitchFamily="34" charset="-122"/>
              </a:rPr>
              <a:t>强调的事情要重视</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10" y="3893127"/>
            <a:ext cx="4298404" cy="2593508"/>
          </a:xfrm>
          <a:prstGeom prst="rect">
            <a:avLst/>
          </a:prstGeom>
        </p:spPr>
      </p:pic>
    </p:spTree>
    <p:extLst>
      <p:ext uri="{BB962C8B-B14F-4D97-AF65-F5344CB8AC3E}">
        <p14:creationId xmlns:p14="http://schemas.microsoft.com/office/powerpoint/2010/main" val="254589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A2A35-982A-524C-9B9B-8485F4C0BF7B}"/>
              </a:ext>
            </a:extLst>
          </p:cNvPr>
          <p:cNvSpPr>
            <a:spLocks noGrp="1"/>
          </p:cNvSpPr>
          <p:nvPr>
            <p:ph type="title"/>
          </p:nvPr>
        </p:nvSpPr>
        <p:spPr/>
        <p:txBody>
          <a:bodyPr>
            <a:normAutofit/>
          </a:bodyPr>
          <a:lstStyle/>
          <a:p>
            <a:r>
              <a:rPr kumimoji="1" lang="zh-CN" altLang="en-US" dirty="0"/>
              <a:t>主动</a:t>
            </a:r>
          </a:p>
        </p:txBody>
      </p:sp>
      <p:pic>
        <p:nvPicPr>
          <p:cNvPr id="3" name="图片 2">
            <a:extLst>
              <a:ext uri="{FF2B5EF4-FFF2-40B4-BE49-F238E27FC236}">
                <a16:creationId xmlns:a16="http://schemas.microsoft.com/office/drawing/2014/main" id="{288EB8D0-9D12-D642-BD54-529959DA735F}"/>
              </a:ext>
            </a:extLst>
          </p:cNvPr>
          <p:cNvPicPr>
            <a:picLocks noChangeAspect="1"/>
          </p:cNvPicPr>
          <p:nvPr/>
        </p:nvPicPr>
        <p:blipFill>
          <a:blip r:embed="rId3"/>
          <a:stretch>
            <a:fillRect/>
          </a:stretch>
        </p:blipFill>
        <p:spPr>
          <a:xfrm>
            <a:off x="349623" y="1635337"/>
            <a:ext cx="8444753" cy="4015950"/>
          </a:xfrm>
          <a:prstGeom prst="rect">
            <a:avLst/>
          </a:prstGeom>
        </p:spPr>
      </p:pic>
    </p:spTree>
    <p:extLst>
      <p:ext uri="{BB962C8B-B14F-4D97-AF65-F5344CB8AC3E}">
        <p14:creationId xmlns:p14="http://schemas.microsoft.com/office/powerpoint/2010/main" val="382090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ACD73-9D4D-0649-B236-C417E428F187}"/>
              </a:ext>
            </a:extLst>
          </p:cNvPr>
          <p:cNvSpPr>
            <a:spLocks noGrp="1"/>
          </p:cNvSpPr>
          <p:nvPr>
            <p:ph type="title"/>
          </p:nvPr>
        </p:nvSpPr>
        <p:spPr/>
        <p:txBody>
          <a:bodyPr>
            <a:normAutofit/>
          </a:bodyPr>
          <a:lstStyle/>
          <a:p>
            <a:r>
              <a:rPr kumimoji="1" lang="zh-CN" altLang="en-US" dirty="0"/>
              <a:t>承诺</a:t>
            </a:r>
          </a:p>
        </p:txBody>
      </p:sp>
      <p:pic>
        <p:nvPicPr>
          <p:cNvPr id="3" name="图片 2">
            <a:extLst>
              <a:ext uri="{FF2B5EF4-FFF2-40B4-BE49-F238E27FC236}">
                <a16:creationId xmlns:a16="http://schemas.microsoft.com/office/drawing/2014/main" id="{DC081419-D68D-7942-A0EB-DAFD335D6D0E}"/>
              </a:ext>
            </a:extLst>
          </p:cNvPr>
          <p:cNvPicPr>
            <a:picLocks noChangeAspect="1"/>
          </p:cNvPicPr>
          <p:nvPr/>
        </p:nvPicPr>
        <p:blipFill>
          <a:blip r:embed="rId3"/>
          <a:stretch>
            <a:fillRect/>
          </a:stretch>
        </p:blipFill>
        <p:spPr>
          <a:xfrm>
            <a:off x="907677" y="1225437"/>
            <a:ext cx="7328646" cy="5203338"/>
          </a:xfrm>
          <a:prstGeom prst="rect">
            <a:avLst/>
          </a:prstGeom>
        </p:spPr>
      </p:pic>
    </p:spTree>
    <p:extLst>
      <p:ext uri="{BB962C8B-B14F-4D97-AF65-F5344CB8AC3E}">
        <p14:creationId xmlns:p14="http://schemas.microsoft.com/office/powerpoint/2010/main" val="39648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712BF-51AF-9B49-8E07-E566F9D26532}"/>
              </a:ext>
            </a:extLst>
          </p:cNvPr>
          <p:cNvSpPr>
            <a:spLocks noGrp="1"/>
          </p:cNvSpPr>
          <p:nvPr>
            <p:ph type="title"/>
          </p:nvPr>
        </p:nvSpPr>
        <p:spPr/>
        <p:txBody>
          <a:bodyPr>
            <a:normAutofit/>
          </a:bodyPr>
          <a:lstStyle/>
          <a:p>
            <a:r>
              <a:rPr kumimoji="1" lang="zh-CN" altLang="en-US" dirty="0"/>
              <a:t>言必行，行必果</a:t>
            </a:r>
          </a:p>
        </p:txBody>
      </p:sp>
      <p:sp>
        <p:nvSpPr>
          <p:cNvPr id="3" name="矩形 2">
            <a:extLst>
              <a:ext uri="{FF2B5EF4-FFF2-40B4-BE49-F238E27FC236}">
                <a16:creationId xmlns:a16="http://schemas.microsoft.com/office/drawing/2014/main" id="{697A4456-EF91-7E44-99B7-2A34B2C0FF22}"/>
              </a:ext>
            </a:extLst>
          </p:cNvPr>
          <p:cNvSpPr/>
          <p:nvPr/>
        </p:nvSpPr>
        <p:spPr>
          <a:xfrm>
            <a:off x="1211260" y="2582614"/>
            <a:ext cx="6391493" cy="769441"/>
          </a:xfrm>
          <a:prstGeom prst="rect">
            <a:avLst/>
          </a:prstGeom>
        </p:spPr>
        <p:txBody>
          <a:bodyPr wrap="none">
            <a:spAutoFit/>
          </a:bodyPr>
          <a:lstStyle/>
          <a:p>
            <a:r>
              <a:rPr kumimoji="1" lang="zh-CN" altLang="en-US" sz="4400" b="1" dirty="0">
                <a:latin typeface="微软雅黑" panose="020B0503020204020204" pitchFamily="34" charset="-122"/>
                <a:ea typeface="微软雅黑" panose="020B0503020204020204" pitchFamily="34" charset="-122"/>
              </a:rPr>
              <a:t>承诺不是敷衍、说到做到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307" y="3726873"/>
            <a:ext cx="2837873" cy="2837873"/>
          </a:xfrm>
          <a:prstGeom prst="rect">
            <a:avLst/>
          </a:prstGeom>
        </p:spPr>
      </p:pic>
    </p:spTree>
    <p:extLst>
      <p:ext uri="{BB962C8B-B14F-4D97-AF65-F5344CB8AC3E}">
        <p14:creationId xmlns:p14="http://schemas.microsoft.com/office/powerpoint/2010/main" val="21848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58F73-2E16-8843-AC60-6FB8E25AADA7}"/>
              </a:ext>
            </a:extLst>
          </p:cNvPr>
          <p:cNvSpPr>
            <a:spLocks noGrp="1"/>
          </p:cNvSpPr>
          <p:nvPr>
            <p:ph type="title"/>
          </p:nvPr>
        </p:nvSpPr>
        <p:spPr/>
        <p:txBody>
          <a:bodyPr>
            <a:normAutofit/>
          </a:bodyPr>
          <a:lstStyle/>
          <a:p>
            <a:r>
              <a:rPr kumimoji="1" lang="zh-CN" altLang="en-US" dirty="0"/>
              <a:t>换位思考</a:t>
            </a:r>
          </a:p>
        </p:txBody>
      </p:sp>
      <p:pic>
        <p:nvPicPr>
          <p:cNvPr id="3" name="图片 2">
            <a:extLst>
              <a:ext uri="{FF2B5EF4-FFF2-40B4-BE49-F238E27FC236}">
                <a16:creationId xmlns:a16="http://schemas.microsoft.com/office/drawing/2014/main" id="{3FB90B2E-D7F8-FF46-AC84-36C04EDC1057}"/>
              </a:ext>
            </a:extLst>
          </p:cNvPr>
          <p:cNvPicPr>
            <a:picLocks noChangeAspect="1"/>
          </p:cNvPicPr>
          <p:nvPr/>
        </p:nvPicPr>
        <p:blipFill>
          <a:blip r:embed="rId3"/>
          <a:stretch>
            <a:fillRect/>
          </a:stretch>
        </p:blipFill>
        <p:spPr>
          <a:xfrm>
            <a:off x="816817" y="1312338"/>
            <a:ext cx="7510366" cy="5116437"/>
          </a:xfrm>
          <a:prstGeom prst="rect">
            <a:avLst/>
          </a:prstGeom>
        </p:spPr>
      </p:pic>
    </p:spTree>
    <p:extLst>
      <p:ext uri="{BB962C8B-B14F-4D97-AF65-F5344CB8AC3E}">
        <p14:creationId xmlns:p14="http://schemas.microsoft.com/office/powerpoint/2010/main" val="25221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80BAC-1781-0541-B0C3-D2367EAF61EF}"/>
              </a:ext>
            </a:extLst>
          </p:cNvPr>
          <p:cNvSpPr>
            <a:spLocks noGrp="1"/>
          </p:cNvSpPr>
          <p:nvPr>
            <p:ph type="title"/>
          </p:nvPr>
        </p:nvSpPr>
        <p:spPr/>
        <p:txBody>
          <a:bodyPr>
            <a:normAutofit/>
          </a:bodyPr>
          <a:lstStyle/>
          <a:p>
            <a:r>
              <a:rPr kumimoji="1" lang="zh-CN" altLang="en-US" dirty="0"/>
              <a:t>吾日三省吾身</a:t>
            </a:r>
          </a:p>
        </p:txBody>
      </p:sp>
      <p:sp>
        <p:nvSpPr>
          <p:cNvPr id="3" name="文本框 2">
            <a:extLst>
              <a:ext uri="{FF2B5EF4-FFF2-40B4-BE49-F238E27FC236}">
                <a16:creationId xmlns:a16="http://schemas.microsoft.com/office/drawing/2014/main" id="{2FF38B97-3413-2F4A-9B5A-D4FA2BDCB790}"/>
              </a:ext>
            </a:extLst>
          </p:cNvPr>
          <p:cNvSpPr txBox="1"/>
          <p:nvPr/>
        </p:nvSpPr>
        <p:spPr>
          <a:xfrm>
            <a:off x="1940509" y="2037214"/>
            <a:ext cx="5262979" cy="3019673"/>
          </a:xfrm>
          <a:prstGeom prst="rect">
            <a:avLst/>
          </a:prstGeom>
          <a:noFill/>
        </p:spPr>
        <p:txBody>
          <a:bodyPr wrap="none" rtlCol="0">
            <a:spAutoFit/>
          </a:bodyPr>
          <a:lstStyle/>
          <a:p>
            <a:pPr algn="ctr">
              <a:lnSpc>
                <a:spcPct val="150000"/>
              </a:lnSpc>
            </a:pPr>
            <a:r>
              <a:rPr kumimoji="1" lang="zh-CN" altLang="en-US" sz="4400" b="1" dirty="0">
                <a:latin typeface="微软雅黑" panose="020B0503020204020204" pitchFamily="34" charset="-122"/>
                <a:ea typeface="微软雅黑" panose="020B0503020204020204" pitchFamily="34" charset="-122"/>
              </a:rPr>
              <a:t>做了哪些有挑战的事</a:t>
            </a:r>
            <a:endParaRPr kumimoji="1" lang="en-US" altLang="zh-CN" sz="4400" b="1" dirty="0">
              <a:latin typeface="微软雅黑" panose="020B0503020204020204" pitchFamily="34" charset="-122"/>
              <a:ea typeface="微软雅黑" panose="020B0503020204020204" pitchFamily="34" charset="-122"/>
            </a:endParaRPr>
          </a:p>
          <a:p>
            <a:pPr algn="ctr">
              <a:lnSpc>
                <a:spcPct val="150000"/>
              </a:lnSpc>
            </a:pPr>
            <a:r>
              <a:rPr kumimoji="1" lang="zh-CN" altLang="en-US" sz="4400" b="1" dirty="0">
                <a:latin typeface="微软雅黑" panose="020B0503020204020204" pitchFamily="34" charset="-122"/>
                <a:ea typeface="微软雅黑" panose="020B0503020204020204" pitchFamily="34" charset="-122"/>
              </a:rPr>
              <a:t>解决了什么问题</a:t>
            </a:r>
            <a:endParaRPr kumimoji="1" lang="en-US" altLang="zh-CN" sz="4400" b="1" dirty="0">
              <a:latin typeface="微软雅黑" panose="020B0503020204020204" pitchFamily="34" charset="-122"/>
              <a:ea typeface="微软雅黑" panose="020B0503020204020204" pitchFamily="34" charset="-122"/>
            </a:endParaRPr>
          </a:p>
          <a:p>
            <a:pPr algn="ctr">
              <a:lnSpc>
                <a:spcPct val="150000"/>
              </a:lnSpc>
            </a:pPr>
            <a:r>
              <a:rPr kumimoji="1" lang="zh-CN" altLang="en-US" sz="4400" b="1" dirty="0">
                <a:latin typeface="微软雅黑" panose="020B0503020204020204" pitchFamily="34" charset="-122"/>
                <a:ea typeface="微软雅黑" panose="020B0503020204020204" pitchFamily="34" charset="-122"/>
              </a:rPr>
              <a:t>达到了什么收效</a:t>
            </a:r>
          </a:p>
        </p:txBody>
      </p:sp>
    </p:spTree>
    <p:extLst>
      <p:ext uri="{BB962C8B-B14F-4D97-AF65-F5344CB8AC3E}">
        <p14:creationId xmlns:p14="http://schemas.microsoft.com/office/powerpoint/2010/main" val="30586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785730" y="2888212"/>
            <a:ext cx="3572540" cy="1015663"/>
          </a:xfrm>
          <a:prstGeom prst="rect">
            <a:avLst/>
          </a:prstGeom>
          <a:noFill/>
        </p:spPr>
        <p:txBody>
          <a:bodyPr wrap="square" rtlCol="0">
            <a:spAutoFit/>
          </a:bodyPr>
          <a:lstStyle/>
          <a:p>
            <a:pPr algn="ctr"/>
            <a:r>
              <a:rPr kumimoji="1" lang="en-US" altLang="zh-CN" sz="6000" b="1" dirty="0">
                <a:solidFill>
                  <a:schemeClr val="tx1">
                    <a:lumMod val="75000"/>
                    <a:lumOff val="25000"/>
                  </a:schemeClr>
                </a:solidFill>
                <a:latin typeface="Microsoft YaHei" charset="-122"/>
                <a:ea typeface="Microsoft YaHei" charset="-122"/>
                <a:cs typeface="Microsoft YaHei" charset="-122"/>
              </a:rPr>
              <a:t>THANKS</a:t>
            </a:r>
            <a:endParaRPr kumimoji="1" lang="zh-CN" altLang="en-US" sz="6000" b="1" dirty="0">
              <a:solidFill>
                <a:schemeClr val="tx1">
                  <a:lumMod val="75000"/>
                  <a:lumOff val="25000"/>
                </a:schemeClr>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4327" y="4091467"/>
            <a:ext cx="2048015" cy="269150"/>
          </a:xfrm>
          <a:prstGeom prst="rect">
            <a:avLst/>
          </a:prstGeom>
        </p:spPr>
      </p:pic>
      <p:pic>
        <p:nvPicPr>
          <p:cNvPr id="7" name="图片 6">
            <a:extLst>
              <a:ext uri="{FF2B5EF4-FFF2-40B4-BE49-F238E27FC236}">
                <a16:creationId xmlns:a16="http://schemas.microsoft.com/office/drawing/2014/main" id="{65D8AE7E-C4EE-0143-82DF-6605C6C08B27}"/>
              </a:ext>
            </a:extLst>
          </p:cNvPr>
          <p:cNvPicPr>
            <a:picLocks noChangeAspect="1"/>
          </p:cNvPicPr>
          <p:nvPr/>
        </p:nvPicPr>
        <p:blipFill>
          <a:blip r:embed="rId5"/>
          <a:stretch>
            <a:fillRect/>
          </a:stretch>
        </p:blipFill>
        <p:spPr>
          <a:xfrm>
            <a:off x="3881995" y="2191304"/>
            <a:ext cx="1363540" cy="609241"/>
          </a:xfrm>
          <a:prstGeom prst="rect">
            <a:avLst/>
          </a:prstGeom>
        </p:spPr>
      </p:pic>
    </p:spTree>
    <p:extLst>
      <p:ext uri="{BB962C8B-B14F-4D97-AF65-F5344CB8AC3E}">
        <p14:creationId xmlns:p14="http://schemas.microsoft.com/office/powerpoint/2010/main" val="140576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64B02-7665-254D-AA4B-CB3179EEA219}"/>
              </a:ext>
            </a:extLst>
          </p:cNvPr>
          <p:cNvSpPr>
            <a:spLocks noGrp="1"/>
          </p:cNvSpPr>
          <p:nvPr>
            <p:ph type="title"/>
          </p:nvPr>
        </p:nvSpPr>
        <p:spPr/>
        <p:txBody>
          <a:bodyPr/>
          <a:lstStyle/>
          <a:p>
            <a:r>
              <a:rPr kumimoji="1" lang="zh-CN" altLang="en-US" dirty="0"/>
              <a:t>我在跟谁学的职业轨迹</a:t>
            </a:r>
          </a:p>
        </p:txBody>
      </p:sp>
      <p:graphicFrame>
        <p:nvGraphicFramePr>
          <p:cNvPr id="3" name="图示 2">
            <a:extLst>
              <a:ext uri="{FF2B5EF4-FFF2-40B4-BE49-F238E27FC236}">
                <a16:creationId xmlns:a16="http://schemas.microsoft.com/office/drawing/2014/main" id="{00308F03-596E-4E4D-AA61-524DD8C4F4E0}"/>
              </a:ext>
            </a:extLst>
          </p:cNvPr>
          <p:cNvGraphicFramePr/>
          <p:nvPr>
            <p:extLst>
              <p:ext uri="{D42A27DB-BD31-4B8C-83A1-F6EECF244321}">
                <p14:modId xmlns:p14="http://schemas.microsoft.com/office/powerpoint/2010/main" val="2111600640"/>
              </p:ext>
            </p:extLst>
          </p:nvPr>
        </p:nvGraphicFramePr>
        <p:xfrm>
          <a:off x="1242522" y="1627617"/>
          <a:ext cx="7167188" cy="4346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419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A468F-C008-564A-BA94-1C9020AA434A}"/>
              </a:ext>
            </a:extLst>
          </p:cNvPr>
          <p:cNvSpPr>
            <a:spLocks noGrp="1"/>
          </p:cNvSpPr>
          <p:nvPr>
            <p:ph type="title"/>
          </p:nvPr>
        </p:nvSpPr>
        <p:spPr/>
        <p:txBody>
          <a:bodyPr/>
          <a:lstStyle/>
          <a:p>
            <a:r>
              <a:rPr kumimoji="1" lang="en-US" altLang="zh-CN" dirty="0"/>
              <a:t>2016</a:t>
            </a:r>
            <a:r>
              <a:rPr kumimoji="1" lang="zh-CN" altLang="en-US" dirty="0"/>
              <a:t>年</a:t>
            </a:r>
            <a:r>
              <a:rPr kumimoji="1" lang="en-US" altLang="zh-CN" dirty="0"/>
              <a:t>6</a:t>
            </a:r>
            <a:r>
              <a:rPr kumimoji="1" lang="zh-CN" altLang="en-US" dirty="0"/>
              <a:t>月份正式入职</a:t>
            </a:r>
          </a:p>
        </p:txBody>
      </p:sp>
      <p:pic>
        <p:nvPicPr>
          <p:cNvPr id="3" name="图片 2">
            <a:extLst>
              <a:ext uri="{FF2B5EF4-FFF2-40B4-BE49-F238E27FC236}">
                <a16:creationId xmlns:a16="http://schemas.microsoft.com/office/drawing/2014/main" id="{04AF9D2F-E7DA-DE42-976A-2BB60405049A}"/>
              </a:ext>
            </a:extLst>
          </p:cNvPr>
          <p:cNvPicPr>
            <a:picLocks noChangeAspect="1"/>
          </p:cNvPicPr>
          <p:nvPr/>
        </p:nvPicPr>
        <p:blipFill>
          <a:blip r:embed="rId3"/>
          <a:stretch>
            <a:fillRect/>
          </a:stretch>
        </p:blipFill>
        <p:spPr>
          <a:xfrm>
            <a:off x="730250" y="1286934"/>
            <a:ext cx="7683500" cy="4724400"/>
          </a:xfrm>
          <a:prstGeom prst="rect">
            <a:avLst/>
          </a:prstGeom>
        </p:spPr>
      </p:pic>
    </p:spTree>
    <p:extLst>
      <p:ext uri="{BB962C8B-B14F-4D97-AF65-F5344CB8AC3E}">
        <p14:creationId xmlns:p14="http://schemas.microsoft.com/office/powerpoint/2010/main" val="348568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28C86-5E28-2647-8A4B-9013A7C2C0A9}"/>
              </a:ext>
            </a:extLst>
          </p:cNvPr>
          <p:cNvSpPr>
            <a:spLocks noGrp="1"/>
          </p:cNvSpPr>
          <p:nvPr>
            <p:ph type="title"/>
          </p:nvPr>
        </p:nvSpPr>
        <p:spPr/>
        <p:txBody>
          <a:bodyPr/>
          <a:lstStyle/>
          <a:p>
            <a:r>
              <a:rPr kumimoji="1" lang="zh-CN" altLang="en-US" dirty="0"/>
              <a:t>稳扎稳打的两年</a:t>
            </a:r>
          </a:p>
        </p:txBody>
      </p:sp>
      <p:sp>
        <p:nvSpPr>
          <p:cNvPr id="3" name="文本框 2">
            <a:extLst>
              <a:ext uri="{FF2B5EF4-FFF2-40B4-BE49-F238E27FC236}">
                <a16:creationId xmlns:a16="http://schemas.microsoft.com/office/drawing/2014/main" id="{8A940206-1AAB-0148-A609-3F72D1BCE5E2}"/>
              </a:ext>
            </a:extLst>
          </p:cNvPr>
          <p:cNvSpPr txBox="1"/>
          <p:nvPr/>
        </p:nvSpPr>
        <p:spPr>
          <a:xfrm>
            <a:off x="2181883" y="1981362"/>
            <a:ext cx="4698722" cy="3139321"/>
          </a:xfrm>
          <a:prstGeom prst="rect">
            <a:avLst/>
          </a:prstGeom>
          <a:noFill/>
        </p:spPr>
        <p:txBody>
          <a:bodyPr wrap="none" rtlCol="0">
            <a:spAutoFit/>
          </a:bodyPr>
          <a:lstStyle/>
          <a:p>
            <a:pPr>
              <a:lnSpc>
                <a:spcPct val="150000"/>
              </a:lnSpc>
            </a:pPr>
            <a:r>
              <a:rPr kumimoji="1" lang="zh-CN" altLang="en-US" sz="4400" b="1" dirty="0">
                <a:solidFill>
                  <a:srgbClr val="5BB764"/>
                </a:solidFill>
                <a:ea typeface="微软雅黑" panose="020B0503020204020204" pitchFamily="34" charset="-122"/>
              </a:rPr>
              <a:t>复杂的东西简单做</a:t>
            </a:r>
            <a:endParaRPr kumimoji="1" lang="en-US" altLang="zh-CN" sz="4400" b="1" dirty="0">
              <a:solidFill>
                <a:srgbClr val="5BB764"/>
              </a:solidFill>
              <a:ea typeface="微软雅黑" panose="020B0503020204020204" pitchFamily="34" charset="-122"/>
            </a:endParaRPr>
          </a:p>
          <a:p>
            <a:pPr>
              <a:lnSpc>
                <a:spcPct val="150000"/>
              </a:lnSpc>
            </a:pPr>
            <a:r>
              <a:rPr kumimoji="1" lang="zh-CN" altLang="en-US" sz="4400" b="1" dirty="0">
                <a:solidFill>
                  <a:srgbClr val="5BB764"/>
                </a:solidFill>
                <a:ea typeface="微软雅黑" panose="020B0503020204020204" pitchFamily="34" charset="-122"/>
              </a:rPr>
              <a:t>简单的东西重复做</a:t>
            </a:r>
            <a:endParaRPr kumimoji="1" lang="en-US" altLang="zh-CN" sz="4400" b="1" dirty="0">
              <a:solidFill>
                <a:srgbClr val="5BB764"/>
              </a:solidFill>
              <a:ea typeface="微软雅黑" panose="020B0503020204020204" pitchFamily="34" charset="-122"/>
            </a:endParaRPr>
          </a:p>
          <a:p>
            <a:pPr>
              <a:lnSpc>
                <a:spcPct val="150000"/>
              </a:lnSpc>
            </a:pPr>
            <a:r>
              <a:rPr kumimoji="1" lang="zh-CN" altLang="en-US" sz="4400" b="1" dirty="0">
                <a:solidFill>
                  <a:srgbClr val="5BB764"/>
                </a:solidFill>
                <a:ea typeface="微软雅黑" panose="020B0503020204020204" pitchFamily="34" charset="-122"/>
              </a:rPr>
              <a:t>重复的东西用心做</a:t>
            </a:r>
          </a:p>
        </p:txBody>
      </p:sp>
    </p:spTree>
    <p:extLst>
      <p:ext uri="{BB962C8B-B14F-4D97-AF65-F5344CB8AC3E}">
        <p14:creationId xmlns:p14="http://schemas.microsoft.com/office/powerpoint/2010/main" val="416964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710BF-B814-0B4E-9318-9290BFDD401F}"/>
              </a:ext>
            </a:extLst>
          </p:cNvPr>
          <p:cNvSpPr>
            <a:spLocks noGrp="1"/>
          </p:cNvSpPr>
          <p:nvPr>
            <p:ph type="title"/>
          </p:nvPr>
        </p:nvSpPr>
        <p:spPr/>
        <p:txBody>
          <a:bodyPr>
            <a:normAutofit/>
          </a:bodyPr>
          <a:lstStyle/>
          <a:p>
            <a:r>
              <a:rPr kumimoji="1" lang="zh-CN" altLang="en-US" dirty="0"/>
              <a:t>时间管理</a:t>
            </a:r>
          </a:p>
        </p:txBody>
      </p:sp>
      <p:sp>
        <p:nvSpPr>
          <p:cNvPr id="3" name="文本框 2">
            <a:extLst>
              <a:ext uri="{FF2B5EF4-FFF2-40B4-BE49-F238E27FC236}">
                <a16:creationId xmlns:a16="http://schemas.microsoft.com/office/drawing/2014/main" id="{CB641AFE-C3D3-3A4A-820F-E2A0AA3FD006}"/>
              </a:ext>
            </a:extLst>
          </p:cNvPr>
          <p:cNvSpPr txBox="1"/>
          <p:nvPr/>
        </p:nvSpPr>
        <p:spPr>
          <a:xfrm>
            <a:off x="3233217" y="2856099"/>
            <a:ext cx="2954655" cy="923330"/>
          </a:xfrm>
          <a:prstGeom prst="rect">
            <a:avLst/>
          </a:prstGeom>
          <a:noFill/>
        </p:spPr>
        <p:txBody>
          <a:bodyPr wrap="none" rtlCol="0">
            <a:spAutoFit/>
          </a:bodyPr>
          <a:lstStyle/>
          <a:p>
            <a:r>
              <a:rPr kumimoji="1" lang="zh-CN" altLang="en-US" sz="5400" b="1" dirty="0">
                <a:solidFill>
                  <a:srgbClr val="5FB968"/>
                </a:solidFill>
                <a:ea typeface="微软雅黑" panose="020B0503020204020204" pitchFamily="34" charset="-122"/>
              </a:rPr>
              <a:t>要事第一</a:t>
            </a:r>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3650273"/>
            <a:ext cx="3803890" cy="2827558"/>
          </a:xfrm>
          <a:prstGeom prst="rect">
            <a:avLst/>
          </a:prstGeom>
        </p:spPr>
      </p:pic>
    </p:spTree>
    <p:extLst>
      <p:ext uri="{BB962C8B-B14F-4D97-AF65-F5344CB8AC3E}">
        <p14:creationId xmlns:p14="http://schemas.microsoft.com/office/powerpoint/2010/main" val="341106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369DF-26B6-B542-9A25-EEB23325075E}"/>
              </a:ext>
            </a:extLst>
          </p:cNvPr>
          <p:cNvSpPr>
            <a:spLocks noGrp="1"/>
          </p:cNvSpPr>
          <p:nvPr>
            <p:ph type="title"/>
          </p:nvPr>
        </p:nvSpPr>
        <p:spPr/>
        <p:txBody>
          <a:bodyPr>
            <a:normAutofit/>
          </a:bodyPr>
          <a:lstStyle/>
          <a:p>
            <a:r>
              <a:rPr kumimoji="1" lang="zh-CN" altLang="en-US" dirty="0"/>
              <a:t>时间管理</a:t>
            </a:r>
          </a:p>
        </p:txBody>
      </p:sp>
      <p:pic>
        <p:nvPicPr>
          <p:cNvPr id="5" name="图片 4">
            <a:extLst>
              <a:ext uri="{FF2B5EF4-FFF2-40B4-BE49-F238E27FC236}">
                <a16:creationId xmlns:a16="http://schemas.microsoft.com/office/drawing/2014/main" id="{D5BA73E6-0102-E645-90D4-2286061B6D04}"/>
              </a:ext>
            </a:extLst>
          </p:cNvPr>
          <p:cNvPicPr>
            <a:picLocks noChangeAspect="1"/>
          </p:cNvPicPr>
          <p:nvPr/>
        </p:nvPicPr>
        <p:blipFill>
          <a:blip r:embed="rId3"/>
          <a:stretch>
            <a:fillRect/>
          </a:stretch>
        </p:blipFill>
        <p:spPr>
          <a:xfrm>
            <a:off x="1796950" y="1116280"/>
            <a:ext cx="5468587" cy="5468587"/>
          </a:xfrm>
          <a:prstGeom prst="rect">
            <a:avLst/>
          </a:prstGeom>
        </p:spPr>
      </p:pic>
    </p:spTree>
    <p:extLst>
      <p:ext uri="{BB962C8B-B14F-4D97-AF65-F5344CB8AC3E}">
        <p14:creationId xmlns:p14="http://schemas.microsoft.com/office/powerpoint/2010/main" val="47623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CD7A7-1520-6E4B-8622-89B8FBEBF4A4}"/>
              </a:ext>
            </a:extLst>
          </p:cNvPr>
          <p:cNvSpPr>
            <a:spLocks noGrp="1"/>
          </p:cNvSpPr>
          <p:nvPr>
            <p:ph type="title"/>
          </p:nvPr>
        </p:nvSpPr>
        <p:spPr/>
        <p:txBody>
          <a:bodyPr>
            <a:normAutofit/>
          </a:bodyPr>
          <a:lstStyle/>
          <a:p>
            <a:r>
              <a:rPr kumimoji="1" lang="zh-CN" altLang="en-US" dirty="0"/>
              <a:t>比别人投入更多</a:t>
            </a:r>
          </a:p>
        </p:txBody>
      </p:sp>
      <p:sp>
        <p:nvSpPr>
          <p:cNvPr id="3" name="文本框 2">
            <a:extLst>
              <a:ext uri="{FF2B5EF4-FFF2-40B4-BE49-F238E27FC236}">
                <a16:creationId xmlns:a16="http://schemas.microsoft.com/office/drawing/2014/main" id="{6E7DCA7B-B1C4-DC43-AEFC-1BF2F3E4C520}"/>
              </a:ext>
            </a:extLst>
          </p:cNvPr>
          <p:cNvSpPr txBox="1"/>
          <p:nvPr/>
        </p:nvSpPr>
        <p:spPr>
          <a:xfrm>
            <a:off x="478571" y="3013501"/>
            <a:ext cx="8186857" cy="830997"/>
          </a:xfrm>
          <a:prstGeom prst="rect">
            <a:avLst/>
          </a:prstGeom>
          <a:noFill/>
        </p:spPr>
        <p:txBody>
          <a:bodyPr wrap="none" rtlCol="0">
            <a:spAutoFit/>
          </a:bodyPr>
          <a:lstStyle/>
          <a:p>
            <a:r>
              <a:rPr kumimoji="1" lang="zh-CN" altLang="en-US" sz="4800" b="1" dirty="0">
                <a:solidFill>
                  <a:srgbClr val="5FB968"/>
                </a:solidFill>
                <a:latin typeface="微软雅黑" panose="020B0503020204020204" pitchFamily="34" charset="-122"/>
                <a:ea typeface="微软雅黑" panose="020B0503020204020204" pitchFamily="34" charset="-122"/>
              </a:rPr>
              <a:t>在个人成长上，要舍得花时间</a:t>
            </a:r>
          </a:p>
        </p:txBody>
      </p:sp>
    </p:spTree>
    <p:extLst>
      <p:ext uri="{BB962C8B-B14F-4D97-AF65-F5344CB8AC3E}">
        <p14:creationId xmlns:p14="http://schemas.microsoft.com/office/powerpoint/2010/main" val="407447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C9C36-085E-8B43-B54D-A87290CC112F}"/>
              </a:ext>
            </a:extLst>
          </p:cNvPr>
          <p:cNvSpPr>
            <a:spLocks noGrp="1"/>
          </p:cNvSpPr>
          <p:nvPr>
            <p:ph type="title"/>
          </p:nvPr>
        </p:nvSpPr>
        <p:spPr/>
        <p:txBody>
          <a:bodyPr>
            <a:normAutofit/>
          </a:bodyPr>
          <a:lstStyle/>
          <a:p>
            <a:r>
              <a:rPr kumimoji="1" lang="zh-CN" altLang="en-US" dirty="0"/>
              <a:t>你想成为什么样的人</a:t>
            </a:r>
          </a:p>
        </p:txBody>
      </p:sp>
      <p:pic>
        <p:nvPicPr>
          <p:cNvPr id="3" name="图片 2">
            <a:extLst>
              <a:ext uri="{FF2B5EF4-FFF2-40B4-BE49-F238E27FC236}">
                <a16:creationId xmlns:a16="http://schemas.microsoft.com/office/drawing/2014/main" id="{5179B308-E489-1A48-A389-0DF034D14E38}"/>
              </a:ext>
            </a:extLst>
          </p:cNvPr>
          <p:cNvPicPr>
            <a:picLocks noChangeAspect="1"/>
          </p:cNvPicPr>
          <p:nvPr/>
        </p:nvPicPr>
        <p:blipFill>
          <a:blip r:embed="rId3"/>
          <a:stretch>
            <a:fillRect/>
          </a:stretch>
        </p:blipFill>
        <p:spPr>
          <a:xfrm>
            <a:off x="1089211" y="1218523"/>
            <a:ext cx="6965577" cy="5210252"/>
          </a:xfrm>
          <a:prstGeom prst="rect">
            <a:avLst/>
          </a:prstGeom>
        </p:spPr>
      </p:pic>
    </p:spTree>
    <p:extLst>
      <p:ext uri="{BB962C8B-B14F-4D97-AF65-F5344CB8AC3E}">
        <p14:creationId xmlns:p14="http://schemas.microsoft.com/office/powerpoint/2010/main" val="214764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1873</TotalTime>
  <Words>1278</Words>
  <Application>Microsoft Macintosh PowerPoint</Application>
  <PresentationFormat>全屏显示(4:3)</PresentationFormat>
  <Paragraphs>254</Paragraphs>
  <Slides>26</Slides>
  <Notes>24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微软雅黑</vt:lpstr>
      <vt:lpstr>微软雅黑</vt:lpstr>
      <vt:lpstr>Arial</vt:lpstr>
      <vt:lpstr>Calibri</vt:lpstr>
      <vt:lpstr>Calibri Light</vt:lpstr>
      <vt:lpstr>Office 主题</vt:lpstr>
      <vt:lpstr>PowerPoint 演示文稿</vt:lpstr>
      <vt:lpstr>大家眼中的程序猿</vt:lpstr>
      <vt:lpstr>我在跟谁学的职业轨迹</vt:lpstr>
      <vt:lpstr>2016年6月份正式入职</vt:lpstr>
      <vt:lpstr>稳扎稳打的两年</vt:lpstr>
      <vt:lpstr>时间管理</vt:lpstr>
      <vt:lpstr>时间管理</vt:lpstr>
      <vt:lpstr>比别人投入更多</vt:lpstr>
      <vt:lpstr>你想成为什么样的人</vt:lpstr>
      <vt:lpstr>学习模仿</vt:lpstr>
      <vt:lpstr>持续改善</vt:lpstr>
      <vt:lpstr>励志公式</vt:lpstr>
      <vt:lpstr>选择很重要</vt:lpstr>
      <vt:lpstr>信任的几种境界</vt:lpstr>
      <vt:lpstr>如何选择？</vt:lpstr>
      <vt:lpstr>提升个人价值，少抱怨</vt:lpstr>
      <vt:lpstr>相信相信的力量</vt:lpstr>
      <vt:lpstr>PowerPoint 演示文稿</vt:lpstr>
      <vt:lpstr>执行力</vt:lpstr>
      <vt:lpstr>执行力的体现</vt:lpstr>
      <vt:lpstr>主动</vt:lpstr>
      <vt:lpstr>承诺</vt:lpstr>
      <vt:lpstr>言必行，行必果</vt:lpstr>
      <vt:lpstr>换位思考</vt:lpstr>
      <vt:lpstr>吾日三省吾身</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64</cp:revision>
  <dcterms:created xsi:type="dcterms:W3CDTF">2020-04-24T07:18:45Z</dcterms:created>
  <dcterms:modified xsi:type="dcterms:W3CDTF">2020-07-29T07:07:09Z</dcterms:modified>
</cp:coreProperties>
</file>